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CR2" ContentType="image/p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bookmarkIdSeed="3">
  <p:sldMasterIdLst>
    <p:sldMasterId id="2147483891" r:id="rId1"/>
  </p:sldMasterIdLst>
  <p:notesMasterIdLst>
    <p:notesMasterId r:id="rId17"/>
  </p:notesMasterIdLst>
  <p:handoutMasterIdLst>
    <p:handoutMasterId r:id="rId18"/>
  </p:handoutMasterIdLst>
  <p:sldIdLst>
    <p:sldId id="256" r:id="rId2"/>
    <p:sldId id="306" r:id="rId3"/>
    <p:sldId id="298" r:id="rId4"/>
    <p:sldId id="293" r:id="rId5"/>
    <p:sldId id="320" r:id="rId6"/>
    <p:sldId id="299" r:id="rId7"/>
    <p:sldId id="322" r:id="rId8"/>
    <p:sldId id="323" r:id="rId9"/>
    <p:sldId id="325" r:id="rId10"/>
    <p:sldId id="326" r:id="rId11"/>
    <p:sldId id="328" r:id="rId12"/>
    <p:sldId id="330" r:id="rId13"/>
    <p:sldId id="327" r:id="rId14"/>
    <p:sldId id="331" r:id="rId15"/>
    <p:sldId id="292" r:id="rId16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Open Sans" panose="020B0604020202020204" charset="0"/>
      <p:regular r:id="rId23"/>
      <p:bold r:id="rId24"/>
      <p:italic r:id="rId25"/>
      <p:boldItalic r:id="rId26"/>
    </p:embeddedFont>
    <p:embeddedFont>
      <p:font typeface="SimSun" panose="02010600030101010101" pitchFamily="2" charset="-122"/>
      <p:regular r:id="rId27"/>
    </p:embeddedFont>
    <p:embeddedFont>
      <p:font typeface="Verdana" panose="020B0604030504040204" pitchFamily="34" charset="0"/>
      <p:regular r:id="rId28"/>
      <p:bold r:id="rId29"/>
      <p:italic r:id="rId30"/>
      <p:boldItalic r:id="rId31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939B5E8-EF71-43FF-B7B6-C3DB42F2B419}">
          <p14:sldIdLst>
            <p14:sldId id="256"/>
            <p14:sldId id="306"/>
            <p14:sldId id="298"/>
            <p14:sldId id="293"/>
            <p14:sldId id="320"/>
            <p14:sldId id="299"/>
            <p14:sldId id="322"/>
            <p14:sldId id="323"/>
            <p14:sldId id="325"/>
            <p14:sldId id="326"/>
            <p14:sldId id="328"/>
            <p14:sldId id="330"/>
            <p14:sldId id="327"/>
            <p14:sldId id="331"/>
            <p14:sldId id="292"/>
          </p14:sldIdLst>
        </p14:section>
        <p14:section name="Elemente des Corporate Design" id="{9B15DDF1-0A1C-4450-A2F2-FA4F67CF33BE}">
          <p14:sldIdLst/>
        </p14:section>
        <p14:section name="Vorlagedatei speichern" id="{94ED62BC-D27E-41F3-AF02-468A869E08D3}">
          <p14:sldIdLst/>
        </p14:section>
        <p14:section name="Hinweise zur Arbeit mit der Präsentationsvorlage" id="{274ED286-D647-4C8E-BE4C-8F6AF0A391F0}">
          <p14:sldIdLst/>
        </p14:section>
        <p14:section name="weitere Beispielseiten mit Inhalten der TU Dresden" id="{AD708181-2670-4EDC-AA8D-5A3C3905AC8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5">
          <p15:clr>
            <a:srgbClr val="A4A3A4"/>
          </p15:clr>
        </p15:guide>
        <p15:guide id="2" pos="7222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9DC5"/>
    <a:srgbClr val="CBDFF3"/>
    <a:srgbClr val="009EE0"/>
    <a:srgbClr val="93C356"/>
    <a:srgbClr val="009BA4"/>
    <a:srgbClr val="28618C"/>
    <a:srgbClr val="FFFFFF"/>
    <a:srgbClr val="13A983"/>
    <a:srgbClr val="BCCF02"/>
    <a:srgbClr val="02AC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67" autoAdjust="0"/>
    <p:restoredTop sz="83033" autoAdjust="0"/>
  </p:normalViewPr>
  <p:slideViewPr>
    <p:cSldViewPr snapToGrid="0" snapToObjects="1">
      <p:cViewPr varScale="1">
        <p:scale>
          <a:sx n="91" d="100"/>
          <a:sy n="91" d="100"/>
        </p:scale>
        <p:origin x="1194" y="90"/>
      </p:cViewPr>
      <p:guideLst>
        <p:guide orient="horz" pos="215"/>
        <p:guide pos="722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16.11.2024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16.11.2024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5132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Simulationsdaten dienen als Trainingsdaten des KI-Modells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für jeden Lastpunkt (blau) liegen resultierenden Dehnungen an Sensorpositionen (orange) vor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1000 simulativ erzeugte Lastzustände 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(70 % Trainingsdaten, 15 % Validierungsdaten, 15 % Testdaten)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Umsetzung mit </a:t>
            </a:r>
            <a:r>
              <a:rPr lang="de-DE" dirty="0" err="1"/>
              <a:t>PyTorch</a:t>
            </a:r>
            <a:r>
              <a:rPr lang="de-DE" dirty="0"/>
              <a:t> Bibliothek in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Mittlere resultierende Abweichung des trainierten Modells: </a:t>
            </a:r>
            <a:br>
              <a:rPr lang="de-DE" dirty="0"/>
            </a:br>
            <a:r>
              <a:rPr lang="de-DE" dirty="0"/>
              <a:t>±17,24 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2577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74233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424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4327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436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796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5104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2067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Forderungen aus Antrag + was abgesprochen wurde -&gt; Anforderungsliste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867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- Verwendung von FGL wird aufgrund der hohen Temperaturabhängigkeit nicht weiter verfolgt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Mit </a:t>
            </a:r>
            <a:r>
              <a:rPr lang="de-DE" dirty="0" err="1"/>
              <a:t>Isaohm</a:t>
            </a:r>
            <a:r>
              <a:rPr lang="de-DE" dirty="0"/>
              <a:t> und SilverTech+150 wird Sensorgarnentwicklung via Flechten durchgeführt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- Zugprüfmaschine 4Leitermessverfahren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- unterschiedliche </a:t>
            </a:r>
            <a:r>
              <a:rPr lang="de-DE" dirty="0" err="1"/>
              <a:t>Temp</a:t>
            </a:r>
            <a:endParaRPr lang="de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- verschiedene Zyklen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Abbildungen Pseudoelastische FGL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 err="1"/>
              <a:t>Isaohm</a:t>
            </a:r>
            <a:r>
              <a:rPr lang="de-DE" dirty="0"/>
              <a:t> verbaut (weil geringe Temperaturabhängigkeit, robust, weil </a:t>
            </a:r>
            <a:r>
              <a:rPr lang="de-DE" dirty="0" err="1"/>
              <a:t>draht</a:t>
            </a:r>
            <a:r>
              <a:rPr lang="de-DE" dirty="0"/>
              <a:t>,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710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 err="1"/>
              <a:t>Isaohm</a:t>
            </a:r>
            <a:r>
              <a:rPr lang="de-DE" dirty="0"/>
              <a:t> in der </a:t>
            </a:r>
            <a:r>
              <a:rPr lang="de-DE" dirty="0" err="1"/>
              <a:t>Geflechtstruktur</a:t>
            </a:r>
            <a:r>
              <a:rPr lang="de-DE" dirty="0"/>
              <a:t> reißt teilweise bei zyklischen Zugversuchen </a:t>
            </a:r>
            <a:r>
              <a:rPr lang="de-DE" dirty="0">
                <a:sym typeface="Wingdings" panose="05000000000000000000" pitchFamily="2" charset="2"/>
              </a:rPr>
              <a:t> einige Versuche, wo das </a:t>
            </a:r>
            <a:r>
              <a:rPr lang="de-DE" dirty="0" err="1">
                <a:sym typeface="Wingdings" panose="05000000000000000000" pitchFamily="2" charset="2"/>
              </a:rPr>
              <a:t>Isaohm</a:t>
            </a:r>
            <a:r>
              <a:rPr lang="de-DE" dirty="0">
                <a:sym typeface="Wingdings" panose="05000000000000000000" pitchFamily="2" charset="2"/>
              </a:rPr>
              <a:t> nicht gerissen ist zeigen keinen Rückgang des </a:t>
            </a:r>
            <a:r>
              <a:rPr lang="de-DE" dirty="0" err="1">
                <a:sym typeface="Wingdings" panose="05000000000000000000" pitchFamily="2" charset="2"/>
              </a:rPr>
              <a:t>Isaohms</a:t>
            </a:r>
            <a:r>
              <a:rPr lang="de-DE" dirty="0">
                <a:sym typeface="Wingdings" panose="05000000000000000000" pitchFamily="2" charset="2"/>
              </a:rPr>
              <a:t> in seine Ausgangslage innerhalb der Flechtstruktur auf, wodurch kein Sensorsignal mehr vorliegt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Alle hergestellten </a:t>
            </a:r>
            <a:r>
              <a:rPr lang="de-DE" dirty="0" err="1">
                <a:sym typeface="Wingdings" panose="05000000000000000000" pitchFamily="2" charset="2"/>
              </a:rPr>
              <a:t>Geflechtstrukturen</a:t>
            </a:r>
            <a:r>
              <a:rPr lang="de-DE" dirty="0">
                <a:sym typeface="Wingdings" panose="05000000000000000000" pitchFamily="2" charset="2"/>
              </a:rPr>
              <a:t> weisen diese fehlende Rückstelleigenschaft auf, sodass im weiteren Projektverlauf nicht mit den Geflechten weiter gearbeitet wird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7442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Als Trassierungsmaterial wird </a:t>
            </a:r>
            <a:r>
              <a:rPr lang="de-DE" dirty="0" err="1"/>
              <a:t>Litzwire</a:t>
            </a:r>
            <a:r>
              <a:rPr lang="de-DE" dirty="0"/>
              <a:t> verwendet </a:t>
            </a:r>
            <a:r>
              <a:rPr lang="de-DE" dirty="0">
                <a:sym typeface="Wingdings" panose="05000000000000000000" pitchFamily="2" charset="2"/>
              </a:rPr>
              <a:t> feine Kupferlitzen mit Silberbeschichtung; wird aufgrund seines geringen elektrischen Widerstands verwendet</a:t>
            </a:r>
            <a:endParaRPr lang="de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Webkonzepte: Panama 2/2 Bindung mit </a:t>
            </a:r>
            <a:r>
              <a:rPr lang="de-DE" dirty="0" err="1"/>
              <a:t>Kett</a:t>
            </a:r>
            <a:r>
              <a:rPr lang="de-DE" dirty="0"/>
              <a:t>-/Schussdichte 12/cm, 1.000 </a:t>
            </a:r>
            <a:r>
              <a:rPr lang="de-DE" dirty="0" err="1"/>
              <a:t>dtex</a:t>
            </a:r>
            <a:r>
              <a:rPr lang="de-DE" dirty="0"/>
              <a:t> PES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Sensorik mit </a:t>
            </a:r>
            <a:r>
              <a:rPr lang="de-DE" dirty="0" err="1"/>
              <a:t>Flottung</a:t>
            </a:r>
            <a:r>
              <a:rPr lang="de-DE" dirty="0"/>
              <a:t> eingebracht, an den Kontaktpunkten mit Trassierung wird jedoch beidseitig von der Trassierung als Leinwand abgebunden, um einen Kontakt zwischen Sensor und Trassierung herzustellen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Beim Stickkonzept wird zum auslesen der Sensormäander </a:t>
            </a:r>
            <a:r>
              <a:rPr lang="de-DE" dirty="0" err="1"/>
              <a:t>gemultiplexed</a:t>
            </a:r>
            <a:endParaRPr lang="de-DE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Es wurde zum einen direkt auf die Membran gestickt und anschließend eine zusätzliche PVC-Beschichtung aufgetragen (siehe Demonstrator) und zum anderen auf das Gewebe gestickt, welches später zusammen mit den Webkonzepten beschichtet wird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Webkonzepte und Stickkonzept sind alle </a:t>
            </a:r>
            <a:r>
              <a:rPr lang="de-DE" dirty="0" err="1"/>
              <a:t>abgewebt</a:t>
            </a:r>
            <a:r>
              <a:rPr lang="de-DE" dirty="0"/>
              <a:t>/bestickt mit </a:t>
            </a:r>
            <a:r>
              <a:rPr lang="de-DE" dirty="0" err="1"/>
              <a:t>Isaohm</a:t>
            </a:r>
            <a:r>
              <a:rPr lang="de-DE" dirty="0"/>
              <a:t> und mit SilverTech+150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Muss nun noch alles mit PVC beschichtet werden </a:t>
            </a:r>
            <a:r>
              <a:rPr lang="de-DE" dirty="0">
                <a:sym typeface="Wingdings" panose="05000000000000000000" pitchFamily="2" charset="2"/>
              </a:rPr>
              <a:t> auf Line-</a:t>
            </a:r>
            <a:r>
              <a:rPr lang="de-DE" dirty="0" err="1">
                <a:sym typeface="Wingdings" panose="05000000000000000000" pitchFamily="2" charset="2"/>
              </a:rPr>
              <a:t>Coater</a:t>
            </a:r>
            <a:r>
              <a:rPr lang="de-DE" dirty="0">
                <a:sym typeface="Wingdings" panose="05000000000000000000" pitchFamily="2" charset="2"/>
              </a:rPr>
              <a:t>, da Base-</a:t>
            </a:r>
            <a:r>
              <a:rPr lang="de-DE" dirty="0" err="1">
                <a:sym typeface="Wingdings" panose="05000000000000000000" pitchFamily="2" charset="2"/>
              </a:rPr>
              <a:t>Coater</a:t>
            </a:r>
            <a:r>
              <a:rPr lang="de-DE" dirty="0">
                <a:sym typeface="Wingdings" panose="05000000000000000000" pitchFamily="2" charset="2"/>
              </a:rPr>
              <a:t> nicht für Gewebebreiten &gt; 300 mm verwendet werden kann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dirty="0"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Blau -&gt; Sensormaterial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Grün -&gt; </a:t>
            </a:r>
            <a:r>
              <a:rPr lang="de-DE" dirty="0" err="1">
                <a:sym typeface="Wingdings" panose="05000000000000000000" pitchFamily="2" charset="2"/>
              </a:rPr>
              <a:t>Litzwire</a:t>
            </a:r>
            <a:r>
              <a:rPr lang="de-DE" dirty="0">
                <a:sym typeface="Wingdings" panose="05000000000000000000" pitchFamily="2" charset="2"/>
              </a:rPr>
              <a:t> – sehr gut leitfähig fast ohne Widerstandsänderung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6877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w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wmf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wmf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w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025526"/>
            <a:ext cx="12192000" cy="583247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1025525"/>
            <a:ext cx="12192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854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098" y="349731"/>
            <a:ext cx="432000" cy="432000"/>
          </a:xfrm>
          <a:prstGeom prst="rect">
            <a:avLst/>
          </a:prstGeom>
        </p:spPr>
      </p:pic>
      <p:pic>
        <p:nvPicPr>
          <p:cNvPr id="15" name="Picture 3" descr="D:\Daten\Vorlagen\Logo-ITM\mit Claim\DE\blau\Logo-ITM-Neu-blau CMYK.jp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646" y="341313"/>
            <a:ext cx="2839959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2300" y="334800"/>
            <a:ext cx="10944000" cy="369332"/>
          </a:xfrm>
        </p:spPr>
        <p:txBody>
          <a:bodyPr wrap="square">
            <a:spAutoFit/>
          </a:bodyPr>
          <a:lstStyle>
            <a:lvl1pPr marL="0" indent="0" defTabSz="504000"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2300" y="1773238"/>
            <a:ext cx="10944000" cy="424815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93773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1426650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3" descr="D:\01 Daten\K - Abbildungen, Zeichnungen\01 - Produkte\CF Geweb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28" r="29534"/>
          <a:stretch/>
        </p:blipFill>
        <p:spPr bwMode="auto">
          <a:xfrm>
            <a:off x="-1" y="1204913"/>
            <a:ext cx="12192001" cy="5706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854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098" y="349731"/>
            <a:ext cx="432000" cy="432000"/>
          </a:xfrm>
          <a:prstGeom prst="rect">
            <a:avLst/>
          </a:prstGeom>
        </p:spPr>
      </p:pic>
      <p:grpSp>
        <p:nvGrpSpPr>
          <p:cNvPr id="5" name="Gruppieren 4"/>
          <p:cNvGrpSpPr/>
          <p:nvPr userDrawn="1"/>
        </p:nvGrpSpPr>
        <p:grpSpPr>
          <a:xfrm>
            <a:off x="0" y="1032113"/>
            <a:ext cx="12192000" cy="172800"/>
            <a:chOff x="0" y="1032113"/>
            <a:chExt cx="12192000" cy="172800"/>
          </a:xfrm>
        </p:grpSpPr>
        <p:sp>
          <p:nvSpPr>
            <p:cNvPr id="13" name="Rechteck 12"/>
            <p:cNvSpPr/>
            <p:nvPr/>
          </p:nvSpPr>
          <p:spPr>
            <a:xfrm>
              <a:off x="0" y="1032113"/>
              <a:ext cx="12192000" cy="172800"/>
            </a:xfrm>
            <a:prstGeom prst="rect">
              <a:avLst/>
            </a:prstGeom>
            <a:gradFill>
              <a:gsLst>
                <a:gs pos="14000">
                  <a:schemeClr val="tx2"/>
                </a:gs>
                <a:gs pos="100000">
                  <a:schemeClr val="accent2"/>
                </a:gs>
              </a:gsLst>
              <a:lin ang="15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800"/>
            </a:p>
          </p:txBody>
        </p:sp>
        <p:sp>
          <p:nvSpPr>
            <p:cNvPr id="20" name="Rechteck 19"/>
            <p:cNvSpPr/>
            <p:nvPr userDrawn="1"/>
          </p:nvSpPr>
          <p:spPr>
            <a:xfrm>
              <a:off x="0" y="1032113"/>
              <a:ext cx="12192000" cy="1728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6" name="Picture 3" descr="D:\Daten\Vorlagen\Logo-ITM\mit Claim\DE\blau\Logo-ITM-Neu-blau CMYK.jp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646" y="341313"/>
            <a:ext cx="2839959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69057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 descr="D:\01 Daten\K - Abbildungen, Zeichnungen\01 - Produkte\CF Geweb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28" r="28968"/>
          <a:stretch/>
        </p:blipFill>
        <p:spPr bwMode="auto">
          <a:xfrm>
            <a:off x="-1" y="1196976"/>
            <a:ext cx="12192001" cy="5661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854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098" y="349731"/>
            <a:ext cx="432000" cy="432000"/>
          </a:xfrm>
          <a:prstGeom prst="rect">
            <a:avLst/>
          </a:prstGeom>
        </p:spPr>
      </p:pic>
      <p:pic>
        <p:nvPicPr>
          <p:cNvPr id="12" name="Picture 3" descr="D:\Daten\Vorlagen\Logo-ITM\mit Claim\DE\blau\Logo-ITM-Neu-blau CMYK.jp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646" y="341313"/>
            <a:ext cx="2839959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349434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2" y="4494775"/>
            <a:ext cx="10438873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102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4"/>
          <p:cNvCxnSpPr/>
          <p:nvPr/>
        </p:nvCxnSpPr>
        <p:spPr>
          <a:xfrm>
            <a:off x="0" y="120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854" y="328249"/>
            <a:ext cx="1218534" cy="554589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098" y="349731"/>
            <a:ext cx="432000" cy="432000"/>
          </a:xfrm>
          <a:prstGeom prst="rect">
            <a:avLst/>
          </a:prstGeom>
        </p:spPr>
      </p:pic>
      <p:pic>
        <p:nvPicPr>
          <p:cNvPr id="13" name="Picture 3" descr="D:\Daten\Vorlagen\Logo-ITM\mit Claim\DE\blau\Logo-ITM-Neu-blau CMYK.jp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646" y="341313"/>
            <a:ext cx="2839959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19847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 (16pt)</a:t>
            </a:r>
          </a:p>
          <a:p>
            <a:pPr lvl="1"/>
            <a:r>
              <a:rPr lang="de-DE" dirty="0"/>
              <a:t>Zweite Textebene für Aufzählungen</a:t>
            </a:r>
          </a:p>
          <a:p>
            <a:pPr lvl="2"/>
            <a:r>
              <a:rPr lang="de-DE" dirty="0"/>
              <a:t>Dritte Textebene bei viel Text (14pt)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Zwischenseite</a:t>
            </a:r>
          </a:p>
          <a:p>
            <a:pPr lvl="6"/>
            <a:r>
              <a:rPr lang="de-DE" dirty="0"/>
              <a:t>Für den nächsten Präsentationsabschnitt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575050" y="6388630"/>
            <a:ext cx="51879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Florian Schmidt</a:t>
            </a:r>
          </a:p>
          <a:p>
            <a:pPr marL="0" marR="0" lvl="0" indent="0" algn="l" defTabSz="8229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Projektvorstellung – IGF </a:t>
            </a:r>
            <a:r>
              <a:rPr lang="de-DE" sz="800" baseline="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MeMo</a:t>
            </a:r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8229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Gruppenbesprechung SMA,  18.11.2024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896620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403" y="6336430"/>
            <a:ext cx="770373" cy="35061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895" y="6336348"/>
            <a:ext cx="1052504" cy="33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904" r:id="rId2"/>
    <p:sldLayoutId id="2147483905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1" r:id="rId11"/>
    <p:sldLayoutId id="2147483902" r:id="rId12"/>
    <p:sldLayoutId id="2147483903" r:id="rId13"/>
    <p:sldLayoutId id="2147483906" r:id="rId14"/>
    <p:sldLayoutId id="2147483907" r:id="rId15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5942" indent="-323953" algn="l" defTabSz="914269" rtl="0" eaLnBrk="1" latinLnBrk="0" hangingPunct="1">
        <a:spcBef>
          <a:spcPts val="300"/>
        </a:spcBef>
        <a:buFont typeface="Open Sans" panose="020B0606030504020204" pitchFamily="34" charset="0"/>
        <a:buChar char="—"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395942" indent="-215969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575916" indent="-179362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CR2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sz="2800" b="1" dirty="0"/>
              <a:t>Projektvorstellung – </a:t>
            </a:r>
            <a:r>
              <a:rPr lang="de-DE" sz="2800" b="1" dirty="0" err="1"/>
              <a:t>MeMo</a:t>
            </a:r>
            <a:endParaRPr lang="de-DE" sz="2800" b="1" dirty="0"/>
          </a:p>
          <a:p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4" y="3199716"/>
            <a:ext cx="9900571" cy="972108"/>
          </a:xfrm>
        </p:spPr>
        <p:txBody>
          <a:bodyPr/>
          <a:lstStyle/>
          <a:p>
            <a:r>
              <a:rPr lang="de-DE" sz="2000" b="0" dirty="0"/>
              <a:t>Entwicklung eines fasersensorbasierten ganzheitlichen echtzeitfähigen Textil-Membran-Monitoring-Systems</a:t>
            </a:r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>
          <a:xfrm>
            <a:off x="874714" y="4494775"/>
            <a:ext cx="10438871" cy="1496722"/>
          </a:xfrm>
        </p:spPr>
        <p:txBody>
          <a:bodyPr/>
          <a:lstStyle/>
          <a:p>
            <a:r>
              <a:rPr lang="de-DE" dirty="0"/>
              <a:t>Fördermittelgeber:		BMWK</a:t>
            </a:r>
          </a:p>
          <a:p>
            <a:r>
              <a:rPr lang="de-DE" dirty="0"/>
              <a:t>Projektleiter:		Univ.-Prof. Dr.-Ing. habil. Chokri Cherif</a:t>
            </a:r>
          </a:p>
          <a:p>
            <a:r>
              <a:rPr lang="de-DE" dirty="0"/>
              <a:t>Wiss. Projektbearbeiter:	Karl Kopelmann, Phuong Ngoc Ngo, Florian Schmidt, Tobias Lang, Anna Happel</a:t>
            </a:r>
          </a:p>
          <a:p>
            <a:r>
              <a:rPr lang="de-DE" dirty="0"/>
              <a:t>Laufzeit: 			12/2022 – 08/2025</a:t>
            </a:r>
          </a:p>
        </p:txBody>
      </p:sp>
      <p:cxnSp>
        <p:nvCxnSpPr>
          <p:cNvPr id="5" name="Gerader Verbinder 4"/>
          <p:cNvCxnSpPr/>
          <p:nvPr/>
        </p:nvCxnSpPr>
        <p:spPr>
          <a:xfrm>
            <a:off x="874713" y="4133741"/>
            <a:ext cx="9900572" cy="341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/>
          <p:cNvCxnSpPr/>
          <p:nvPr/>
        </p:nvCxnSpPr>
        <p:spPr>
          <a:xfrm>
            <a:off x="874713" y="3078717"/>
            <a:ext cx="9900572" cy="341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Rechteck 289">
            <a:extLst>
              <a:ext uri="{FF2B5EF4-FFF2-40B4-BE49-F238E27FC236}">
                <a16:creationId xmlns:a16="http://schemas.microsoft.com/office/drawing/2014/main" id="{A3A239FA-3A7B-4D07-8C7E-1B69793C80EA}"/>
              </a:ext>
            </a:extLst>
          </p:cNvPr>
          <p:cNvSpPr/>
          <p:nvPr/>
        </p:nvSpPr>
        <p:spPr>
          <a:xfrm>
            <a:off x="404004" y="1264920"/>
            <a:ext cx="3861926" cy="4758126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2300" y="346075"/>
            <a:ext cx="10580687" cy="684213"/>
          </a:xfrm>
        </p:spPr>
        <p:txBody>
          <a:bodyPr/>
          <a:lstStyle/>
          <a:p>
            <a:r>
              <a:rPr lang="de-DE" dirty="0"/>
              <a:t>4. Ergebnisse</a:t>
            </a:r>
            <a:br>
              <a:rPr lang="de-DE" dirty="0"/>
            </a:br>
            <a:r>
              <a:rPr lang="de-DE" sz="2000" b="0" dirty="0"/>
              <a:t>Layout- und Bindungsentwicklung</a:t>
            </a:r>
            <a:endParaRPr lang="de-DE" sz="2000" dirty="0"/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C3D9BD64-B3E3-462B-90B9-BA27D5B338F0}"/>
              </a:ext>
            </a:extLst>
          </p:cNvPr>
          <p:cNvGrpSpPr/>
          <p:nvPr/>
        </p:nvGrpSpPr>
        <p:grpSpPr>
          <a:xfrm>
            <a:off x="631967" y="1687045"/>
            <a:ext cx="3576047" cy="4336001"/>
            <a:chOff x="1632535" y="1386927"/>
            <a:chExt cx="3576047" cy="4336001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C2978C50-D413-4D5D-86EA-A97BAE772EFA}"/>
                </a:ext>
              </a:extLst>
            </p:cNvPr>
            <p:cNvSpPr/>
            <p:nvPr/>
          </p:nvSpPr>
          <p:spPr>
            <a:xfrm>
              <a:off x="1876429" y="2002038"/>
              <a:ext cx="3283854" cy="29957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356BBDF2-7BB1-4B6A-8EAA-99ECBBFA6FC7}"/>
                </a:ext>
              </a:extLst>
            </p:cNvPr>
            <p:cNvCxnSpPr>
              <a:cxnSpLocks/>
            </p:cNvCxnSpPr>
            <p:nvPr/>
          </p:nvCxnSpPr>
          <p:spPr>
            <a:xfrm>
              <a:off x="2224975" y="2002038"/>
              <a:ext cx="0" cy="3000307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DE087CE5-8E4E-4832-A48D-70C24B5B3D28}"/>
                </a:ext>
              </a:extLst>
            </p:cNvPr>
            <p:cNvCxnSpPr>
              <a:cxnSpLocks/>
            </p:cNvCxnSpPr>
            <p:nvPr/>
          </p:nvCxnSpPr>
          <p:spPr>
            <a:xfrm>
              <a:off x="3066918" y="2002038"/>
              <a:ext cx="0" cy="3004721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85C66D9F-7AED-498A-9BD0-75230B182A12}"/>
                </a:ext>
              </a:extLst>
            </p:cNvPr>
            <p:cNvCxnSpPr>
              <a:cxnSpLocks/>
            </p:cNvCxnSpPr>
            <p:nvPr/>
          </p:nvCxnSpPr>
          <p:spPr>
            <a:xfrm>
              <a:off x="3918454" y="2002038"/>
              <a:ext cx="0" cy="3004721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B7FBB85-E8ED-40BE-9E28-EB1C6142E21F}"/>
                </a:ext>
              </a:extLst>
            </p:cNvPr>
            <p:cNvSpPr txBox="1"/>
            <p:nvPr/>
          </p:nvSpPr>
          <p:spPr>
            <a:xfrm>
              <a:off x="2757280" y="5445929"/>
              <a:ext cx="15554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Webbreite 900 mm</a:t>
              </a:r>
            </a:p>
          </p:txBody>
        </p: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15E702FD-99F6-468A-AFF7-6A15D1EF0658}"/>
                </a:ext>
              </a:extLst>
            </p:cNvPr>
            <p:cNvCxnSpPr>
              <a:cxnSpLocks/>
            </p:cNvCxnSpPr>
            <p:nvPr/>
          </p:nvCxnSpPr>
          <p:spPr>
            <a:xfrm>
              <a:off x="1887015" y="2862968"/>
              <a:ext cx="327600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C5FF7A15-B3A7-4757-B009-CB9A1843D2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28914" y="1800390"/>
              <a:ext cx="464110" cy="43300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517B1FFC-4E83-4506-94C0-A7D5306E9EB6}"/>
                </a:ext>
              </a:extLst>
            </p:cNvPr>
            <p:cNvSpPr txBox="1"/>
            <p:nvPr/>
          </p:nvSpPr>
          <p:spPr>
            <a:xfrm>
              <a:off x="2358155" y="1622484"/>
              <a:ext cx="9156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b="1" dirty="0">
                  <a:solidFill>
                    <a:schemeClr val="accent3"/>
                  </a:solidFill>
                </a:rPr>
                <a:t>Trassierungen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8AA6FE63-77B4-41C9-9F3D-993413CB8ACC}"/>
                </a:ext>
              </a:extLst>
            </p:cNvPr>
            <p:cNvSpPr txBox="1"/>
            <p:nvPr/>
          </p:nvSpPr>
          <p:spPr>
            <a:xfrm>
              <a:off x="3754339" y="1605962"/>
              <a:ext cx="65915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b="1" dirty="0">
                  <a:solidFill>
                    <a:srgbClr val="539DC5"/>
                  </a:solidFill>
                </a:rPr>
                <a:t>Sensoren</a:t>
              </a:r>
            </a:p>
          </p:txBody>
        </p: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54D40EC7-3529-436D-AE37-534E5CB8B1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07021" y="1782701"/>
              <a:ext cx="11465" cy="109223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86B746F1-2183-4075-BDF1-E543511AAD23}"/>
                </a:ext>
              </a:extLst>
            </p:cNvPr>
            <p:cNvCxnSpPr>
              <a:cxnSpLocks/>
            </p:cNvCxnSpPr>
            <p:nvPr/>
          </p:nvCxnSpPr>
          <p:spPr>
            <a:xfrm>
              <a:off x="2643187" y="2002038"/>
              <a:ext cx="0" cy="3004721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5599FFCE-F7BF-4A93-A593-D1791C23A750}"/>
                </a:ext>
              </a:extLst>
            </p:cNvPr>
            <p:cNvCxnSpPr>
              <a:cxnSpLocks/>
            </p:cNvCxnSpPr>
            <p:nvPr/>
          </p:nvCxnSpPr>
          <p:spPr>
            <a:xfrm>
              <a:off x="3498619" y="2002038"/>
              <a:ext cx="17312" cy="3000038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7066765A-891C-4562-A6E0-CED1893A7AB9}"/>
                </a:ext>
              </a:extLst>
            </p:cNvPr>
            <p:cNvCxnSpPr>
              <a:cxnSpLocks/>
            </p:cNvCxnSpPr>
            <p:nvPr/>
          </p:nvCxnSpPr>
          <p:spPr>
            <a:xfrm>
              <a:off x="4357945" y="2002038"/>
              <a:ext cx="0" cy="3000038"/>
            </a:xfrm>
            <a:prstGeom prst="lin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9C8293A3-9C53-4360-B078-B0BEFD945ED8}"/>
                </a:ext>
              </a:extLst>
            </p:cNvPr>
            <p:cNvCxnSpPr>
              <a:cxnSpLocks/>
            </p:cNvCxnSpPr>
            <p:nvPr/>
          </p:nvCxnSpPr>
          <p:spPr>
            <a:xfrm>
              <a:off x="1884864" y="4557973"/>
              <a:ext cx="327600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B49217D0-D9D2-423F-BECC-8D0A109074AA}"/>
                </a:ext>
              </a:extLst>
            </p:cNvPr>
            <p:cNvCxnSpPr>
              <a:cxnSpLocks/>
            </p:cNvCxnSpPr>
            <p:nvPr/>
          </p:nvCxnSpPr>
          <p:spPr>
            <a:xfrm>
              <a:off x="1887015" y="3710908"/>
              <a:ext cx="327600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DAD8EEF7-DD36-40FF-A50E-6F5F1E491A50}"/>
                </a:ext>
              </a:extLst>
            </p:cNvPr>
            <p:cNvSpPr txBox="1"/>
            <p:nvPr/>
          </p:nvSpPr>
          <p:spPr>
            <a:xfrm>
              <a:off x="1891271" y="4955276"/>
              <a:ext cx="3066810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dirty="0">
                  <a:solidFill>
                    <a:srgbClr val="FF0000"/>
                  </a:solidFill>
                </a:rPr>
                <a:t>+      +      </a:t>
              </a:r>
              <a:r>
                <a:rPr lang="de-DE" dirty="0">
                  <a:solidFill>
                    <a:srgbClr val="0070C0"/>
                  </a:solidFill>
                </a:rPr>
                <a:t>-</a:t>
              </a:r>
              <a:r>
                <a:rPr lang="de-DE" dirty="0">
                  <a:solidFill>
                    <a:srgbClr val="FF0000"/>
                  </a:solidFill>
                </a:rPr>
                <a:t>      +       </a:t>
              </a:r>
              <a:r>
                <a:rPr lang="de-DE" dirty="0">
                  <a:solidFill>
                    <a:srgbClr val="0070C0"/>
                  </a:solidFill>
                </a:rPr>
                <a:t>-</a:t>
              </a:r>
              <a:r>
                <a:rPr lang="de-DE" dirty="0">
                  <a:solidFill>
                    <a:srgbClr val="FF0000"/>
                  </a:solidFill>
                </a:rPr>
                <a:t>      </a:t>
              </a:r>
              <a:r>
                <a:rPr lang="de-DE" dirty="0">
                  <a:solidFill>
                    <a:srgbClr val="0070C0"/>
                  </a:solidFill>
                </a:rPr>
                <a:t> -      </a:t>
              </a:r>
              <a:r>
                <a:rPr lang="de-DE" dirty="0">
                  <a:solidFill>
                    <a:srgbClr val="FF0000"/>
                  </a:solidFill>
                </a:rPr>
                <a:t>+</a:t>
              </a:r>
              <a:endParaRPr lang="de-DE" dirty="0">
                <a:solidFill>
                  <a:schemeClr val="accent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9C98F0FE-3477-420B-8EA9-803E6C9A04EE}"/>
                </a:ext>
              </a:extLst>
            </p:cNvPr>
            <p:cNvSpPr txBox="1"/>
            <p:nvPr/>
          </p:nvSpPr>
          <p:spPr>
            <a:xfrm>
              <a:off x="4616931" y="1687045"/>
              <a:ext cx="276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dirty="0">
                  <a:solidFill>
                    <a:schemeClr val="accent1"/>
                  </a:solidFill>
                </a:rPr>
                <a:t>-      </a:t>
              </a:r>
              <a:endParaRPr lang="de-DE" dirty="0">
                <a:solidFill>
                  <a:schemeClr val="accent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E7FFAFE0-325C-4213-89D9-EF9EF8FBEA1A}"/>
                </a:ext>
              </a:extLst>
            </p:cNvPr>
            <p:cNvSpPr txBox="1"/>
            <p:nvPr/>
          </p:nvSpPr>
          <p:spPr>
            <a:xfrm>
              <a:off x="1837146" y="5202904"/>
              <a:ext cx="337143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/>
                <a:t>150      100     100      100     100      100     100     150</a:t>
              </a:r>
            </a:p>
          </p:txBody>
        </p: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710DF309-ECC2-406E-A9CF-5A51854316F5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>
              <a:off x="4755431" y="2002038"/>
              <a:ext cx="17474" cy="2996612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Flussdiagramm: Zusammenführung 30">
              <a:extLst>
                <a:ext uri="{FF2B5EF4-FFF2-40B4-BE49-F238E27FC236}">
                  <a16:creationId xmlns:a16="http://schemas.microsoft.com/office/drawing/2014/main" id="{D6B34E66-BD58-46A1-84AE-159B1790ADA1}"/>
                </a:ext>
              </a:extLst>
            </p:cNvPr>
            <p:cNvSpPr/>
            <p:nvPr/>
          </p:nvSpPr>
          <p:spPr>
            <a:xfrm>
              <a:off x="1908689" y="1461629"/>
              <a:ext cx="60325" cy="53975"/>
            </a:xfrm>
            <a:prstGeom prst="flowChartSummingJunction">
              <a:avLst/>
            </a:prstGeom>
            <a:solidFill>
              <a:schemeClr val="bg1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F039C092-0A77-4661-B9C5-36943F9B3E11}"/>
                </a:ext>
              </a:extLst>
            </p:cNvPr>
            <p:cNvSpPr txBox="1"/>
            <p:nvPr/>
          </p:nvSpPr>
          <p:spPr>
            <a:xfrm>
              <a:off x="1987450" y="1386927"/>
              <a:ext cx="178927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Kontaktpunkt Trassierung-Sensor</a:t>
              </a:r>
            </a:p>
          </p:txBody>
        </p:sp>
        <p:sp>
          <p:nvSpPr>
            <p:cNvPr id="33" name="Flussdiagramm: Zusammenführung 32">
              <a:extLst>
                <a:ext uri="{FF2B5EF4-FFF2-40B4-BE49-F238E27FC236}">
                  <a16:creationId xmlns:a16="http://schemas.microsoft.com/office/drawing/2014/main" id="{6C75B3BD-EF35-4239-8622-F6C59A063D3F}"/>
                </a:ext>
              </a:extLst>
            </p:cNvPr>
            <p:cNvSpPr/>
            <p:nvPr/>
          </p:nvSpPr>
          <p:spPr>
            <a:xfrm>
              <a:off x="4319876" y="4522884"/>
              <a:ext cx="60325" cy="53975"/>
            </a:xfrm>
            <a:prstGeom prst="flowChartSummingJunction">
              <a:avLst/>
            </a:prstGeom>
            <a:solidFill>
              <a:schemeClr val="bg1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Flussdiagramm: Zusammenführung 33">
              <a:extLst>
                <a:ext uri="{FF2B5EF4-FFF2-40B4-BE49-F238E27FC236}">
                  <a16:creationId xmlns:a16="http://schemas.microsoft.com/office/drawing/2014/main" id="{B06375E6-1041-4808-8F7A-501FECCBEEC9}"/>
                </a:ext>
              </a:extLst>
            </p:cNvPr>
            <p:cNvSpPr/>
            <p:nvPr/>
          </p:nvSpPr>
          <p:spPr>
            <a:xfrm>
              <a:off x="3474700" y="4523064"/>
              <a:ext cx="60325" cy="53975"/>
            </a:xfrm>
            <a:prstGeom prst="flowChartSummingJunction">
              <a:avLst/>
            </a:prstGeom>
            <a:solidFill>
              <a:schemeClr val="bg1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93537D95-3F08-4A2A-A108-952078984E84}"/>
                </a:ext>
              </a:extLst>
            </p:cNvPr>
            <p:cNvSpPr/>
            <p:nvPr/>
          </p:nvSpPr>
          <p:spPr>
            <a:xfrm>
              <a:off x="4672199" y="2002038"/>
              <a:ext cx="166464" cy="2997446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139C8125-56F3-4FF7-AF2C-8D9E2AF900B9}"/>
                </a:ext>
              </a:extLst>
            </p:cNvPr>
            <p:cNvSpPr/>
            <p:nvPr/>
          </p:nvSpPr>
          <p:spPr>
            <a:xfrm rot="5400000">
              <a:off x="3854690" y="4045335"/>
              <a:ext cx="144215" cy="1017839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Flussdiagramm: Zusammenführung 36">
              <a:extLst>
                <a:ext uri="{FF2B5EF4-FFF2-40B4-BE49-F238E27FC236}">
                  <a16:creationId xmlns:a16="http://schemas.microsoft.com/office/drawing/2014/main" id="{DC477FAD-4D93-4D8E-B6A2-70C9E1B8839B}"/>
                </a:ext>
              </a:extLst>
            </p:cNvPr>
            <p:cNvSpPr/>
            <p:nvPr/>
          </p:nvSpPr>
          <p:spPr>
            <a:xfrm>
              <a:off x="3897154" y="3693225"/>
              <a:ext cx="60325" cy="53975"/>
            </a:xfrm>
            <a:prstGeom prst="flowChartSummingJunction">
              <a:avLst/>
            </a:prstGeom>
            <a:solidFill>
              <a:schemeClr val="bg1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Flussdiagramm: Zusammenführung 37">
              <a:extLst>
                <a:ext uri="{FF2B5EF4-FFF2-40B4-BE49-F238E27FC236}">
                  <a16:creationId xmlns:a16="http://schemas.microsoft.com/office/drawing/2014/main" id="{30398D45-BCBF-4551-94A3-0A5013175016}"/>
                </a:ext>
              </a:extLst>
            </p:cNvPr>
            <p:cNvSpPr/>
            <p:nvPr/>
          </p:nvSpPr>
          <p:spPr>
            <a:xfrm>
              <a:off x="2604071" y="3683879"/>
              <a:ext cx="60325" cy="53975"/>
            </a:xfrm>
            <a:prstGeom prst="flowChartSummingJunction">
              <a:avLst/>
            </a:prstGeom>
            <a:solidFill>
              <a:schemeClr val="bg1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Flussdiagramm: Zusammenführung 39">
              <a:extLst>
                <a:ext uri="{FF2B5EF4-FFF2-40B4-BE49-F238E27FC236}">
                  <a16:creationId xmlns:a16="http://schemas.microsoft.com/office/drawing/2014/main" id="{F46A4D50-AEC2-418A-80EF-536813D21966}"/>
                </a:ext>
              </a:extLst>
            </p:cNvPr>
            <p:cNvSpPr/>
            <p:nvPr/>
          </p:nvSpPr>
          <p:spPr>
            <a:xfrm>
              <a:off x="3037550" y="2836717"/>
              <a:ext cx="60325" cy="53975"/>
            </a:xfrm>
            <a:prstGeom prst="flowChartSummingJunction">
              <a:avLst/>
            </a:prstGeom>
            <a:solidFill>
              <a:schemeClr val="bg1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Flussdiagramm: Zusammenführung 40">
              <a:extLst>
                <a:ext uri="{FF2B5EF4-FFF2-40B4-BE49-F238E27FC236}">
                  <a16:creationId xmlns:a16="http://schemas.microsoft.com/office/drawing/2014/main" id="{85631B30-B51D-46F6-9077-B782535395BE}"/>
                </a:ext>
              </a:extLst>
            </p:cNvPr>
            <p:cNvSpPr/>
            <p:nvPr/>
          </p:nvSpPr>
          <p:spPr>
            <a:xfrm>
              <a:off x="2192374" y="2836897"/>
              <a:ext cx="60325" cy="53975"/>
            </a:xfrm>
            <a:prstGeom prst="flowChartSummingJunction">
              <a:avLst/>
            </a:prstGeom>
            <a:solidFill>
              <a:schemeClr val="bg1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248AFB9F-6AF2-4D64-9896-97948CF667C8}"/>
                </a:ext>
              </a:extLst>
            </p:cNvPr>
            <p:cNvSpPr/>
            <p:nvPr/>
          </p:nvSpPr>
          <p:spPr>
            <a:xfrm rot="5400000">
              <a:off x="3219134" y="2986763"/>
              <a:ext cx="128135" cy="1450059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B3E01A9F-D7FA-4EDD-9372-F6E6D74FC961}"/>
                </a:ext>
              </a:extLst>
            </p:cNvPr>
            <p:cNvSpPr/>
            <p:nvPr/>
          </p:nvSpPr>
          <p:spPr>
            <a:xfrm rot="5400000">
              <a:off x="2567601" y="2359169"/>
              <a:ext cx="144215" cy="1017839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F29FFD51-87B4-49E4-84FE-E0BC54DDC46A}"/>
                </a:ext>
              </a:extLst>
            </p:cNvPr>
            <p:cNvSpPr txBox="1"/>
            <p:nvPr/>
          </p:nvSpPr>
          <p:spPr>
            <a:xfrm rot="16200000">
              <a:off x="179111" y="3291725"/>
              <a:ext cx="31684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/>
                <a:t>150            300                  300                  300    </a:t>
              </a:r>
            </a:p>
          </p:txBody>
        </p:sp>
      </p:grpSp>
      <p:sp>
        <p:nvSpPr>
          <p:cNvPr id="53" name="Textfeld 52">
            <a:extLst>
              <a:ext uri="{FF2B5EF4-FFF2-40B4-BE49-F238E27FC236}">
                <a16:creationId xmlns:a16="http://schemas.microsoft.com/office/drawing/2014/main" id="{5FC11859-4707-418A-AB3A-E2322041080C}"/>
              </a:ext>
            </a:extLst>
          </p:cNvPr>
          <p:cNvSpPr txBox="1"/>
          <p:nvPr/>
        </p:nvSpPr>
        <p:spPr>
          <a:xfrm rot="16200000">
            <a:off x="-424025" y="3491815"/>
            <a:ext cx="21177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Alle Maßangaben in mm	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81DD9D8F-4E83-4BBD-88CE-E30E6CA5F5B2}"/>
              </a:ext>
            </a:extLst>
          </p:cNvPr>
          <p:cNvSpPr txBox="1"/>
          <p:nvPr/>
        </p:nvSpPr>
        <p:spPr>
          <a:xfrm>
            <a:off x="565188" y="1378563"/>
            <a:ext cx="2086292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Webkonzept 1: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2E33ABA-B0EE-4E59-B75A-E7BF750D42DF}"/>
              </a:ext>
            </a:extLst>
          </p:cNvPr>
          <p:cNvGrpSpPr/>
          <p:nvPr/>
        </p:nvGrpSpPr>
        <p:grpSpPr>
          <a:xfrm>
            <a:off x="4264765" y="969827"/>
            <a:ext cx="3831453" cy="5054127"/>
            <a:chOff x="4264765" y="969827"/>
            <a:chExt cx="3831453" cy="5054127"/>
          </a:xfrm>
        </p:grpSpPr>
        <p:grpSp>
          <p:nvGrpSpPr>
            <p:cNvPr id="225" name="Gruppieren 224">
              <a:extLst>
                <a:ext uri="{FF2B5EF4-FFF2-40B4-BE49-F238E27FC236}">
                  <a16:creationId xmlns:a16="http://schemas.microsoft.com/office/drawing/2014/main" id="{30B68647-A35A-4AA3-86EE-E845A39CC807}"/>
                </a:ext>
              </a:extLst>
            </p:cNvPr>
            <p:cNvGrpSpPr/>
            <p:nvPr/>
          </p:nvGrpSpPr>
          <p:grpSpPr>
            <a:xfrm>
              <a:off x="4281280" y="969827"/>
              <a:ext cx="3814938" cy="5054127"/>
              <a:chOff x="5741680" y="964381"/>
              <a:chExt cx="3814938" cy="5054127"/>
            </a:xfrm>
          </p:grpSpPr>
          <p:sp>
            <p:nvSpPr>
              <p:cNvPr id="188" name="Rechteck 187">
                <a:extLst>
                  <a:ext uri="{FF2B5EF4-FFF2-40B4-BE49-F238E27FC236}">
                    <a16:creationId xmlns:a16="http://schemas.microsoft.com/office/drawing/2014/main" id="{B3A328BD-393F-44DB-9865-8D04D1F408A7}"/>
                  </a:ext>
                </a:extLst>
              </p:cNvPr>
              <p:cNvSpPr/>
              <p:nvPr/>
            </p:nvSpPr>
            <p:spPr>
              <a:xfrm>
                <a:off x="5986566" y="2293314"/>
                <a:ext cx="3269012" cy="30181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89" name="Gerader Verbinder 188">
                <a:extLst>
                  <a:ext uri="{FF2B5EF4-FFF2-40B4-BE49-F238E27FC236}">
                    <a16:creationId xmlns:a16="http://schemas.microsoft.com/office/drawing/2014/main" id="{8C1FBDC4-7AB8-453D-A8FC-ABE72D0BB6A4}"/>
                  </a:ext>
                </a:extLst>
              </p:cNvPr>
              <p:cNvCxnSpPr/>
              <p:nvPr/>
            </p:nvCxnSpPr>
            <p:spPr>
              <a:xfrm>
                <a:off x="6320270" y="1059253"/>
                <a:ext cx="0" cy="4252511"/>
              </a:xfrm>
              <a:prstGeom prst="line">
                <a:avLst/>
              </a:prstGeom>
              <a:ln w="19050">
                <a:solidFill>
                  <a:schemeClr val="bg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Gerader Verbinder 189">
                <a:extLst>
                  <a:ext uri="{FF2B5EF4-FFF2-40B4-BE49-F238E27FC236}">
                    <a16:creationId xmlns:a16="http://schemas.microsoft.com/office/drawing/2014/main" id="{48A9DAD7-53CC-43C3-9AEC-2D7692E7BEED}"/>
                  </a:ext>
                </a:extLst>
              </p:cNvPr>
              <p:cNvCxnSpPr/>
              <p:nvPr/>
            </p:nvCxnSpPr>
            <p:spPr>
              <a:xfrm>
                <a:off x="7162213" y="1063667"/>
                <a:ext cx="0" cy="4252511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Gerader Verbinder 190">
                <a:extLst>
                  <a:ext uri="{FF2B5EF4-FFF2-40B4-BE49-F238E27FC236}">
                    <a16:creationId xmlns:a16="http://schemas.microsoft.com/office/drawing/2014/main" id="{C62E7894-E185-4CAC-BC20-B1A17C91C1C0}"/>
                  </a:ext>
                </a:extLst>
              </p:cNvPr>
              <p:cNvCxnSpPr/>
              <p:nvPr/>
            </p:nvCxnSpPr>
            <p:spPr>
              <a:xfrm>
                <a:off x="8013749" y="1063667"/>
                <a:ext cx="0" cy="4252511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2" name="Textfeld 191">
                <a:extLst>
                  <a:ext uri="{FF2B5EF4-FFF2-40B4-BE49-F238E27FC236}">
                    <a16:creationId xmlns:a16="http://schemas.microsoft.com/office/drawing/2014/main" id="{73D89345-F323-448E-BCFD-86BA26D87916}"/>
                  </a:ext>
                </a:extLst>
              </p:cNvPr>
              <p:cNvSpPr txBox="1"/>
              <p:nvPr/>
            </p:nvSpPr>
            <p:spPr>
              <a:xfrm>
                <a:off x="6813443" y="5741509"/>
                <a:ext cx="155549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/>
                  <a:t>Webbreite 900 mm</a:t>
                </a:r>
              </a:p>
            </p:txBody>
          </p:sp>
          <p:cxnSp>
            <p:nvCxnSpPr>
              <p:cNvPr id="193" name="Gerader Verbinder 192">
                <a:extLst>
                  <a:ext uri="{FF2B5EF4-FFF2-40B4-BE49-F238E27FC236}">
                    <a16:creationId xmlns:a16="http://schemas.microsoft.com/office/drawing/2014/main" id="{C7AAF155-D53E-46DF-9D57-9D9B13F19A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2310" y="4442809"/>
                <a:ext cx="3276000" cy="0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Gerader Verbinder 193">
                <a:extLst>
                  <a:ext uri="{FF2B5EF4-FFF2-40B4-BE49-F238E27FC236}">
                    <a16:creationId xmlns:a16="http://schemas.microsoft.com/office/drawing/2014/main" id="{563FE8D7-E581-4B7C-89F0-EF3D52E14A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2310" y="3600177"/>
                <a:ext cx="3276000" cy="0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Gerader Verbinder 194">
                <a:extLst>
                  <a:ext uri="{FF2B5EF4-FFF2-40B4-BE49-F238E27FC236}">
                    <a16:creationId xmlns:a16="http://schemas.microsoft.com/office/drawing/2014/main" id="{60CE5E99-F983-4325-BDB9-6096CDBCFD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2310" y="3176651"/>
                <a:ext cx="3276000" cy="0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Textfeld 195">
                <a:extLst>
                  <a:ext uri="{FF2B5EF4-FFF2-40B4-BE49-F238E27FC236}">
                    <a16:creationId xmlns:a16="http://schemas.microsoft.com/office/drawing/2014/main" id="{3C73554D-1D5F-4235-BF1B-03613B59F583}"/>
                  </a:ext>
                </a:extLst>
              </p:cNvPr>
              <p:cNvSpPr txBox="1"/>
              <p:nvPr/>
            </p:nvSpPr>
            <p:spPr>
              <a:xfrm rot="16200000">
                <a:off x="3728244" y="2977817"/>
                <a:ext cx="428848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50" dirty="0"/>
                  <a:t>150     150	150    150      150      150      150</a:t>
                </a:r>
              </a:p>
            </p:txBody>
          </p:sp>
          <p:cxnSp>
            <p:nvCxnSpPr>
              <p:cNvPr id="201" name="Gerader Verbinder 200">
                <a:extLst>
                  <a:ext uri="{FF2B5EF4-FFF2-40B4-BE49-F238E27FC236}">
                    <a16:creationId xmlns:a16="http://schemas.microsoft.com/office/drawing/2014/main" id="{98064189-7375-4E54-A504-17D0B45EC615}"/>
                  </a:ext>
                </a:extLst>
              </p:cNvPr>
              <p:cNvCxnSpPr/>
              <p:nvPr/>
            </p:nvCxnSpPr>
            <p:spPr>
              <a:xfrm>
                <a:off x="6738482" y="1063667"/>
                <a:ext cx="0" cy="4252511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Gerader Verbinder 201">
                <a:extLst>
                  <a:ext uri="{FF2B5EF4-FFF2-40B4-BE49-F238E27FC236}">
                    <a16:creationId xmlns:a16="http://schemas.microsoft.com/office/drawing/2014/main" id="{AABD7776-270B-4ABB-A37D-F84AF47EDF74}"/>
                  </a:ext>
                </a:extLst>
              </p:cNvPr>
              <p:cNvCxnSpPr/>
              <p:nvPr/>
            </p:nvCxnSpPr>
            <p:spPr>
              <a:xfrm>
                <a:off x="7599720" y="1063667"/>
                <a:ext cx="0" cy="4252511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Gerader Verbinder 202">
                <a:extLst>
                  <a:ext uri="{FF2B5EF4-FFF2-40B4-BE49-F238E27FC236}">
                    <a16:creationId xmlns:a16="http://schemas.microsoft.com/office/drawing/2014/main" id="{4837A925-0E3E-4574-8052-C1333CAB60F2}"/>
                  </a:ext>
                </a:extLst>
              </p:cNvPr>
              <p:cNvCxnSpPr/>
              <p:nvPr/>
            </p:nvCxnSpPr>
            <p:spPr>
              <a:xfrm>
                <a:off x="8453240" y="1058984"/>
                <a:ext cx="0" cy="4252511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Gerader Verbinder 203">
                <a:extLst>
                  <a:ext uri="{FF2B5EF4-FFF2-40B4-BE49-F238E27FC236}">
                    <a16:creationId xmlns:a16="http://schemas.microsoft.com/office/drawing/2014/main" id="{7917E463-92E4-4D65-BBB5-A269CD1811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99013" y="4871656"/>
                <a:ext cx="3276000" cy="0"/>
              </a:xfrm>
              <a:prstGeom prst="line">
                <a:avLst/>
              </a:prstGeom>
              <a:ln w="190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Gerader Verbinder 204">
                <a:extLst>
                  <a:ext uri="{FF2B5EF4-FFF2-40B4-BE49-F238E27FC236}">
                    <a16:creationId xmlns:a16="http://schemas.microsoft.com/office/drawing/2014/main" id="{A8F168FA-174B-4678-9E34-CA721D1B7C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2310" y="4024591"/>
                <a:ext cx="3276000" cy="0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Gerader Verbinder 205">
                <a:extLst>
                  <a:ext uri="{FF2B5EF4-FFF2-40B4-BE49-F238E27FC236}">
                    <a16:creationId xmlns:a16="http://schemas.microsoft.com/office/drawing/2014/main" id="{A123BAD6-0725-47A1-BB19-AA231B8FC1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9441" y="2751196"/>
                <a:ext cx="3276000" cy="0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Textfeld 206">
                <a:extLst>
                  <a:ext uri="{FF2B5EF4-FFF2-40B4-BE49-F238E27FC236}">
                    <a16:creationId xmlns:a16="http://schemas.microsoft.com/office/drawing/2014/main" id="{8F03B5F9-F7BB-4492-B0C8-8081FE308097}"/>
                  </a:ext>
                </a:extLst>
              </p:cNvPr>
              <p:cNvSpPr txBox="1"/>
              <p:nvPr/>
            </p:nvSpPr>
            <p:spPr>
              <a:xfrm>
                <a:off x="5914002" y="5495500"/>
                <a:ext cx="337143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050" dirty="0"/>
                  <a:t>150      100     100      100     100      100     100     150</a:t>
                </a:r>
              </a:p>
            </p:txBody>
          </p:sp>
          <p:cxnSp>
            <p:nvCxnSpPr>
              <p:cNvPr id="208" name="Gerader Verbinder 207">
                <a:extLst>
                  <a:ext uri="{FF2B5EF4-FFF2-40B4-BE49-F238E27FC236}">
                    <a16:creationId xmlns:a16="http://schemas.microsoft.com/office/drawing/2014/main" id="{9DE5D025-091E-400A-8509-7C949296138A}"/>
                  </a:ext>
                </a:extLst>
              </p:cNvPr>
              <p:cNvCxnSpPr/>
              <p:nvPr/>
            </p:nvCxnSpPr>
            <p:spPr>
              <a:xfrm>
                <a:off x="8868200" y="1059822"/>
                <a:ext cx="0" cy="4252511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9" name="Flussdiagramm: Zusammenführung 208">
                <a:extLst>
                  <a:ext uri="{FF2B5EF4-FFF2-40B4-BE49-F238E27FC236}">
                    <a16:creationId xmlns:a16="http://schemas.microsoft.com/office/drawing/2014/main" id="{B7769C22-3CBE-4906-8DBC-DD864DD6F0DF}"/>
                  </a:ext>
                </a:extLst>
              </p:cNvPr>
              <p:cNvSpPr/>
              <p:nvPr/>
            </p:nvSpPr>
            <p:spPr>
              <a:xfrm>
                <a:off x="8843074" y="4850340"/>
                <a:ext cx="60325" cy="49068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0" name="Flussdiagramm: Zusammenführung 209">
                <a:extLst>
                  <a:ext uri="{FF2B5EF4-FFF2-40B4-BE49-F238E27FC236}">
                    <a16:creationId xmlns:a16="http://schemas.microsoft.com/office/drawing/2014/main" id="{35FB6325-3A1F-4F8F-A3F1-944E813232C1}"/>
                  </a:ext>
                </a:extLst>
              </p:cNvPr>
              <p:cNvSpPr/>
              <p:nvPr/>
            </p:nvSpPr>
            <p:spPr>
              <a:xfrm>
                <a:off x="8834616" y="4415821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1" name="Flussdiagramm: Zusammenführung 210">
                <a:extLst>
                  <a:ext uri="{FF2B5EF4-FFF2-40B4-BE49-F238E27FC236}">
                    <a16:creationId xmlns:a16="http://schemas.microsoft.com/office/drawing/2014/main" id="{22BA888E-DAB6-454E-A83D-161B844A2EF1}"/>
                  </a:ext>
                </a:extLst>
              </p:cNvPr>
              <p:cNvSpPr/>
              <p:nvPr/>
            </p:nvSpPr>
            <p:spPr>
              <a:xfrm>
                <a:off x="7133486" y="2725653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2" name="Ellipse 211">
                <a:extLst>
                  <a:ext uri="{FF2B5EF4-FFF2-40B4-BE49-F238E27FC236}">
                    <a16:creationId xmlns:a16="http://schemas.microsoft.com/office/drawing/2014/main" id="{671CA946-CC1F-4B1C-91BB-8726E7F553F0}"/>
                  </a:ext>
                </a:extLst>
              </p:cNvPr>
              <p:cNvSpPr/>
              <p:nvPr/>
            </p:nvSpPr>
            <p:spPr>
              <a:xfrm rot="10800000">
                <a:off x="8795162" y="4353900"/>
                <a:ext cx="144214" cy="604539"/>
              </a:xfrm>
              <a:prstGeom prst="ellipse">
                <a:avLst/>
              </a:prstGeom>
              <a:noFill/>
              <a:ln>
                <a:solidFill>
                  <a:schemeClr val="tx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3" name="Flussdiagramm: Zusammenführung 212">
                <a:extLst>
                  <a:ext uri="{FF2B5EF4-FFF2-40B4-BE49-F238E27FC236}">
                    <a16:creationId xmlns:a16="http://schemas.microsoft.com/office/drawing/2014/main" id="{0B51F129-B975-4E6A-BD9F-447E1C87B541}"/>
                  </a:ext>
                </a:extLst>
              </p:cNvPr>
              <p:cNvSpPr/>
              <p:nvPr/>
            </p:nvSpPr>
            <p:spPr>
              <a:xfrm>
                <a:off x="7982522" y="3992530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4" name="Flussdiagramm: Zusammenführung 213">
                <a:extLst>
                  <a:ext uri="{FF2B5EF4-FFF2-40B4-BE49-F238E27FC236}">
                    <a16:creationId xmlns:a16="http://schemas.microsoft.com/office/drawing/2014/main" id="{02900C66-B3CB-4C5D-AD97-E71A2CC1B438}"/>
                  </a:ext>
                </a:extLst>
              </p:cNvPr>
              <p:cNvSpPr/>
              <p:nvPr/>
            </p:nvSpPr>
            <p:spPr>
              <a:xfrm>
                <a:off x="8433316" y="3992290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5" name="Flussdiagramm: Zusammenführung 214">
                <a:extLst>
                  <a:ext uri="{FF2B5EF4-FFF2-40B4-BE49-F238E27FC236}">
                    <a16:creationId xmlns:a16="http://schemas.microsoft.com/office/drawing/2014/main" id="{D46BE69A-21AA-4AFB-A9EA-8AB4D82C991C}"/>
                  </a:ext>
                </a:extLst>
              </p:cNvPr>
              <p:cNvSpPr/>
              <p:nvPr/>
            </p:nvSpPr>
            <p:spPr>
              <a:xfrm>
                <a:off x="7561026" y="3563761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6" name="Flussdiagramm: Zusammenführung 215">
                <a:extLst>
                  <a:ext uri="{FF2B5EF4-FFF2-40B4-BE49-F238E27FC236}">
                    <a16:creationId xmlns:a16="http://schemas.microsoft.com/office/drawing/2014/main" id="{F67C87B1-5C4D-43D2-8123-FC979BDF73A9}"/>
                  </a:ext>
                </a:extLst>
              </p:cNvPr>
              <p:cNvSpPr/>
              <p:nvPr/>
            </p:nvSpPr>
            <p:spPr>
              <a:xfrm>
                <a:off x="7565235" y="3140461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7" name="Flussdiagramm: Zusammenführung 216">
                <a:extLst>
                  <a:ext uri="{FF2B5EF4-FFF2-40B4-BE49-F238E27FC236}">
                    <a16:creationId xmlns:a16="http://schemas.microsoft.com/office/drawing/2014/main" id="{6EBBEB23-279E-4E70-B3EA-79F50DF50C3B}"/>
                  </a:ext>
                </a:extLst>
              </p:cNvPr>
              <p:cNvSpPr/>
              <p:nvPr/>
            </p:nvSpPr>
            <p:spPr>
              <a:xfrm>
                <a:off x="6711412" y="2726937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8" name="Ellipse 217">
                <a:extLst>
                  <a:ext uri="{FF2B5EF4-FFF2-40B4-BE49-F238E27FC236}">
                    <a16:creationId xmlns:a16="http://schemas.microsoft.com/office/drawing/2014/main" id="{5AB44040-2D81-4900-866C-1DAD8A791A62}"/>
                  </a:ext>
                </a:extLst>
              </p:cNvPr>
              <p:cNvSpPr/>
              <p:nvPr/>
            </p:nvSpPr>
            <p:spPr>
              <a:xfrm rot="5400000">
                <a:off x="8153128" y="3688486"/>
                <a:ext cx="170722" cy="665133"/>
              </a:xfrm>
              <a:prstGeom prst="ellipse">
                <a:avLst/>
              </a:prstGeom>
              <a:noFill/>
              <a:ln>
                <a:solidFill>
                  <a:schemeClr val="tx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9" name="Ellipse 218">
                <a:extLst>
                  <a:ext uri="{FF2B5EF4-FFF2-40B4-BE49-F238E27FC236}">
                    <a16:creationId xmlns:a16="http://schemas.microsoft.com/office/drawing/2014/main" id="{FD1A782C-F36E-4076-9FC6-7302CA022E14}"/>
                  </a:ext>
                </a:extLst>
              </p:cNvPr>
              <p:cNvSpPr/>
              <p:nvPr/>
            </p:nvSpPr>
            <p:spPr>
              <a:xfrm rot="10800000">
                <a:off x="7524874" y="3081317"/>
                <a:ext cx="144214" cy="604539"/>
              </a:xfrm>
              <a:prstGeom prst="ellipse">
                <a:avLst/>
              </a:prstGeom>
              <a:noFill/>
              <a:ln>
                <a:solidFill>
                  <a:schemeClr val="tx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0" name="Ellipse 219">
                <a:extLst>
                  <a:ext uri="{FF2B5EF4-FFF2-40B4-BE49-F238E27FC236}">
                    <a16:creationId xmlns:a16="http://schemas.microsoft.com/office/drawing/2014/main" id="{5536B9C8-24E6-4DA8-99A4-107C793E3DE3}"/>
                  </a:ext>
                </a:extLst>
              </p:cNvPr>
              <p:cNvSpPr/>
              <p:nvPr/>
            </p:nvSpPr>
            <p:spPr>
              <a:xfrm rot="5400000">
                <a:off x="6879306" y="2418502"/>
                <a:ext cx="170722" cy="665133"/>
              </a:xfrm>
              <a:prstGeom prst="ellipse">
                <a:avLst/>
              </a:prstGeom>
              <a:noFill/>
              <a:ln>
                <a:solidFill>
                  <a:schemeClr val="tx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1" name="Textfeld 220">
                <a:extLst>
                  <a:ext uri="{FF2B5EF4-FFF2-40B4-BE49-F238E27FC236}">
                    <a16:creationId xmlns:a16="http://schemas.microsoft.com/office/drawing/2014/main" id="{5321FFE7-C0E6-47B3-97D3-934B33F59FC2}"/>
                  </a:ext>
                </a:extLst>
              </p:cNvPr>
              <p:cNvSpPr txBox="1"/>
              <p:nvPr/>
            </p:nvSpPr>
            <p:spPr>
              <a:xfrm rot="16200000">
                <a:off x="7388912" y="2865795"/>
                <a:ext cx="3993779" cy="3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rgbClr val="FF0000"/>
                    </a:solidFill>
                  </a:rPr>
                  <a:t>+       </a:t>
                </a:r>
                <a:r>
                  <a:rPr lang="de-DE" dirty="0">
                    <a:solidFill>
                      <a:srgbClr val="0070C0"/>
                    </a:solidFill>
                  </a:rPr>
                  <a:t>-</a:t>
                </a:r>
                <a:r>
                  <a:rPr lang="de-DE" dirty="0">
                    <a:solidFill>
                      <a:srgbClr val="FF0000"/>
                    </a:solidFill>
                  </a:rPr>
                  <a:t>	         +      </a:t>
                </a:r>
                <a:r>
                  <a:rPr lang="de-DE" dirty="0">
                    <a:solidFill>
                      <a:srgbClr val="0070C0"/>
                    </a:solidFill>
                  </a:rPr>
                  <a:t>-</a:t>
                </a:r>
                <a:r>
                  <a:rPr lang="de-DE" dirty="0">
                    <a:solidFill>
                      <a:schemeClr val="accent1">
                        <a:lumMod val="50000"/>
                        <a:lumOff val="50000"/>
                      </a:schemeClr>
                    </a:solidFill>
                  </a:rPr>
                  <a:t>               	              </a:t>
                </a:r>
              </a:p>
            </p:txBody>
          </p:sp>
          <p:sp>
            <p:nvSpPr>
              <p:cNvPr id="222" name="Rechteck 221">
                <a:extLst>
                  <a:ext uri="{FF2B5EF4-FFF2-40B4-BE49-F238E27FC236}">
                    <a16:creationId xmlns:a16="http://schemas.microsoft.com/office/drawing/2014/main" id="{AA6C3362-6E23-4882-88DA-F47896A48BDA}"/>
                  </a:ext>
                </a:extLst>
              </p:cNvPr>
              <p:cNvSpPr/>
              <p:nvPr/>
            </p:nvSpPr>
            <p:spPr>
              <a:xfrm>
                <a:off x="5962549" y="1030124"/>
                <a:ext cx="3592952" cy="12483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3" name="Textfeld 222">
                <a:extLst>
                  <a:ext uri="{FF2B5EF4-FFF2-40B4-BE49-F238E27FC236}">
                    <a16:creationId xmlns:a16="http://schemas.microsoft.com/office/drawing/2014/main" id="{2B7542B6-C047-485B-85C6-2F877674B067}"/>
                  </a:ext>
                </a:extLst>
              </p:cNvPr>
              <p:cNvSpPr txBox="1"/>
              <p:nvPr/>
            </p:nvSpPr>
            <p:spPr>
              <a:xfrm>
                <a:off x="6561505" y="5249948"/>
                <a:ext cx="2804622" cy="3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rgbClr val="FF0000"/>
                    </a:solidFill>
                  </a:rPr>
                  <a:t>+       </a:t>
                </a:r>
                <a:r>
                  <a:rPr lang="de-DE" dirty="0">
                    <a:solidFill>
                      <a:srgbClr val="0070C0"/>
                    </a:solidFill>
                  </a:rPr>
                  <a:t>-</a:t>
                </a:r>
                <a:r>
                  <a:rPr lang="de-DE" dirty="0">
                    <a:solidFill>
                      <a:srgbClr val="FF0000"/>
                    </a:solidFill>
                  </a:rPr>
                  <a:t>	         +      </a:t>
                </a:r>
                <a:r>
                  <a:rPr lang="de-DE" dirty="0">
                    <a:solidFill>
                      <a:srgbClr val="0070C0"/>
                    </a:solidFill>
                  </a:rPr>
                  <a:t>-</a:t>
                </a:r>
              </a:p>
            </p:txBody>
          </p:sp>
        </p:grpSp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03241533-A204-4083-BC7D-DB85567B616D}"/>
                </a:ext>
              </a:extLst>
            </p:cNvPr>
            <p:cNvGrpSpPr/>
            <p:nvPr/>
          </p:nvGrpSpPr>
          <p:grpSpPr>
            <a:xfrm>
              <a:off x="4264765" y="1264920"/>
              <a:ext cx="3790199" cy="4758126"/>
              <a:chOff x="4264765" y="1264920"/>
              <a:chExt cx="3790199" cy="4758126"/>
            </a:xfrm>
          </p:grpSpPr>
          <p:sp>
            <p:nvSpPr>
              <p:cNvPr id="226" name="Textfeld 225">
                <a:extLst>
                  <a:ext uri="{FF2B5EF4-FFF2-40B4-BE49-F238E27FC236}">
                    <a16:creationId xmlns:a16="http://schemas.microsoft.com/office/drawing/2014/main" id="{C8AAE682-6840-4E74-9B9C-15DF1CBA2864}"/>
                  </a:ext>
                </a:extLst>
              </p:cNvPr>
              <p:cNvSpPr txBox="1"/>
              <p:nvPr/>
            </p:nvSpPr>
            <p:spPr>
              <a:xfrm>
                <a:off x="4541539" y="1385762"/>
                <a:ext cx="2086292" cy="3416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b="1" dirty="0"/>
                  <a:t>Webkonzept 2:</a:t>
                </a:r>
              </a:p>
            </p:txBody>
          </p:sp>
          <p:cxnSp>
            <p:nvCxnSpPr>
              <p:cNvPr id="228" name="Gerade Verbindung mit Pfeil 227">
                <a:extLst>
                  <a:ext uri="{FF2B5EF4-FFF2-40B4-BE49-F238E27FC236}">
                    <a16:creationId xmlns:a16="http://schemas.microsoft.com/office/drawing/2014/main" id="{6097D78A-527F-4F64-BDCE-029AD78884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26630" y="2135579"/>
                <a:ext cx="464110" cy="626227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9" name="Textfeld 228">
                <a:extLst>
                  <a:ext uri="{FF2B5EF4-FFF2-40B4-BE49-F238E27FC236}">
                    <a16:creationId xmlns:a16="http://schemas.microsoft.com/office/drawing/2014/main" id="{CE5781E8-16F8-49EC-8AB8-61BAE5DE76AF}"/>
                  </a:ext>
                </a:extLst>
              </p:cNvPr>
              <p:cNvSpPr txBox="1"/>
              <p:nvPr/>
            </p:nvSpPr>
            <p:spPr>
              <a:xfrm>
                <a:off x="4855871" y="1957673"/>
                <a:ext cx="86594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 dirty="0"/>
                  <a:t>Trassierungen</a:t>
                </a:r>
              </a:p>
            </p:txBody>
          </p:sp>
          <p:sp>
            <p:nvSpPr>
              <p:cNvPr id="230" name="Textfeld 229">
                <a:extLst>
                  <a:ext uri="{FF2B5EF4-FFF2-40B4-BE49-F238E27FC236}">
                    <a16:creationId xmlns:a16="http://schemas.microsoft.com/office/drawing/2014/main" id="{74186B26-F09D-400F-B431-F9855745385C}"/>
                  </a:ext>
                </a:extLst>
              </p:cNvPr>
              <p:cNvSpPr txBox="1"/>
              <p:nvPr/>
            </p:nvSpPr>
            <p:spPr>
              <a:xfrm>
                <a:off x="6397195" y="1941151"/>
                <a:ext cx="63511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 dirty="0"/>
                  <a:t>Sensoren</a:t>
                </a:r>
              </a:p>
            </p:txBody>
          </p:sp>
          <p:cxnSp>
            <p:nvCxnSpPr>
              <p:cNvPr id="231" name="Gerade Verbindung mit Pfeil 230">
                <a:extLst>
                  <a:ext uri="{FF2B5EF4-FFF2-40B4-BE49-F238E27FC236}">
                    <a16:creationId xmlns:a16="http://schemas.microsoft.com/office/drawing/2014/main" id="{C181E5AD-64D5-462E-A3CB-2C16D6F112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53349" y="2117892"/>
                <a:ext cx="196530" cy="415616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2" name="Textfeld 231">
                <a:extLst>
                  <a:ext uri="{FF2B5EF4-FFF2-40B4-BE49-F238E27FC236}">
                    <a16:creationId xmlns:a16="http://schemas.microsoft.com/office/drawing/2014/main" id="{9147E001-A7F5-4B7B-8035-93854872C8C9}"/>
                  </a:ext>
                </a:extLst>
              </p:cNvPr>
              <p:cNvSpPr txBox="1"/>
              <p:nvPr/>
            </p:nvSpPr>
            <p:spPr>
              <a:xfrm>
                <a:off x="4904266" y="1722116"/>
                <a:ext cx="178927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 dirty="0"/>
                  <a:t>Kontaktpunkt Trassierung-Sensor</a:t>
                </a:r>
              </a:p>
            </p:txBody>
          </p:sp>
          <p:sp>
            <p:nvSpPr>
              <p:cNvPr id="233" name="Flussdiagramm: Zusammenführung 232">
                <a:extLst>
                  <a:ext uri="{FF2B5EF4-FFF2-40B4-BE49-F238E27FC236}">
                    <a16:creationId xmlns:a16="http://schemas.microsoft.com/office/drawing/2014/main" id="{C82DBD03-9138-4CFC-BF28-C6769C57B628}"/>
                  </a:ext>
                </a:extLst>
              </p:cNvPr>
              <p:cNvSpPr/>
              <p:nvPr/>
            </p:nvSpPr>
            <p:spPr>
              <a:xfrm>
                <a:off x="4839361" y="1802850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1" name="Rechteck 290">
                <a:extLst>
                  <a:ext uri="{FF2B5EF4-FFF2-40B4-BE49-F238E27FC236}">
                    <a16:creationId xmlns:a16="http://schemas.microsoft.com/office/drawing/2014/main" id="{32928FA4-BD46-4506-9124-CF7061555720}"/>
                  </a:ext>
                </a:extLst>
              </p:cNvPr>
              <p:cNvSpPr/>
              <p:nvPr/>
            </p:nvSpPr>
            <p:spPr>
              <a:xfrm>
                <a:off x="4264765" y="1264920"/>
                <a:ext cx="3790199" cy="4758126"/>
              </a:xfrm>
              <a:prstGeom prst="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78BD455A-F09F-400F-95DC-C72CC004F177}"/>
              </a:ext>
            </a:extLst>
          </p:cNvPr>
          <p:cNvGrpSpPr/>
          <p:nvPr/>
        </p:nvGrpSpPr>
        <p:grpSpPr>
          <a:xfrm>
            <a:off x="7682312" y="1264920"/>
            <a:ext cx="4232570" cy="4758126"/>
            <a:chOff x="7682312" y="1264920"/>
            <a:chExt cx="4232570" cy="4758126"/>
          </a:xfrm>
        </p:grpSpPr>
        <p:grpSp>
          <p:nvGrpSpPr>
            <p:cNvPr id="289" name="Gruppieren 288">
              <a:extLst>
                <a:ext uri="{FF2B5EF4-FFF2-40B4-BE49-F238E27FC236}">
                  <a16:creationId xmlns:a16="http://schemas.microsoft.com/office/drawing/2014/main" id="{620AB198-45E9-4396-922B-62E7E3E89DBC}"/>
                </a:ext>
              </a:extLst>
            </p:cNvPr>
            <p:cNvGrpSpPr/>
            <p:nvPr/>
          </p:nvGrpSpPr>
          <p:grpSpPr>
            <a:xfrm>
              <a:off x="7682312" y="1378563"/>
              <a:ext cx="4153937" cy="4609948"/>
              <a:chOff x="7712792" y="1378563"/>
              <a:chExt cx="4153937" cy="4609948"/>
            </a:xfrm>
          </p:grpSpPr>
          <p:sp>
            <p:nvSpPr>
              <p:cNvPr id="227" name="Textfeld 226">
                <a:extLst>
                  <a:ext uri="{FF2B5EF4-FFF2-40B4-BE49-F238E27FC236}">
                    <a16:creationId xmlns:a16="http://schemas.microsoft.com/office/drawing/2014/main" id="{22FDF40E-A9AB-4713-B369-6B170384DF81}"/>
                  </a:ext>
                </a:extLst>
              </p:cNvPr>
              <p:cNvSpPr txBox="1"/>
              <p:nvPr/>
            </p:nvSpPr>
            <p:spPr>
              <a:xfrm>
                <a:off x="8258557" y="1378563"/>
                <a:ext cx="2086292" cy="3416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b="1" dirty="0"/>
                  <a:t>Stickkonzept:</a:t>
                </a:r>
              </a:p>
            </p:txBody>
          </p:sp>
          <p:grpSp>
            <p:nvGrpSpPr>
              <p:cNvPr id="282" name="Gruppieren 281">
                <a:extLst>
                  <a:ext uri="{FF2B5EF4-FFF2-40B4-BE49-F238E27FC236}">
                    <a16:creationId xmlns:a16="http://schemas.microsoft.com/office/drawing/2014/main" id="{32DBEED9-6950-45FB-B100-6C97476773D0}"/>
                  </a:ext>
                </a:extLst>
              </p:cNvPr>
              <p:cNvGrpSpPr/>
              <p:nvPr/>
            </p:nvGrpSpPr>
            <p:grpSpPr>
              <a:xfrm>
                <a:off x="7712792" y="1642983"/>
                <a:ext cx="3900239" cy="4345528"/>
                <a:chOff x="7570208" y="1048071"/>
                <a:chExt cx="3999495" cy="5024755"/>
              </a:xfrm>
            </p:grpSpPr>
            <p:sp>
              <p:nvSpPr>
                <p:cNvPr id="235" name="Rechteck 234">
                  <a:extLst>
                    <a:ext uri="{FF2B5EF4-FFF2-40B4-BE49-F238E27FC236}">
                      <a16:creationId xmlns:a16="http://schemas.microsoft.com/office/drawing/2014/main" id="{774D85CB-9480-42FB-A987-076DB5B1DAAF}"/>
                    </a:ext>
                  </a:extLst>
                </p:cNvPr>
                <p:cNvSpPr/>
                <p:nvPr/>
              </p:nvSpPr>
              <p:spPr>
                <a:xfrm>
                  <a:off x="8240653" y="1801208"/>
                  <a:ext cx="3269012" cy="349647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236" name="Gerader Verbinder 235">
                  <a:extLst>
                    <a:ext uri="{FF2B5EF4-FFF2-40B4-BE49-F238E27FC236}">
                      <a16:creationId xmlns:a16="http://schemas.microsoft.com/office/drawing/2014/main" id="{8DBD2093-3C8B-4473-B5F6-CF50823C7E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49867" y="1803021"/>
                  <a:ext cx="24490" cy="3509611"/>
                </a:xfrm>
                <a:prstGeom prst="line">
                  <a:avLst/>
                </a:prstGeom>
                <a:ln w="1905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9" name="Textfeld 238">
                  <a:extLst>
                    <a:ext uri="{FF2B5EF4-FFF2-40B4-BE49-F238E27FC236}">
                      <a16:creationId xmlns:a16="http://schemas.microsoft.com/office/drawing/2014/main" id="{90936B89-9080-4AF9-9F20-F4E3A1453260}"/>
                    </a:ext>
                  </a:extLst>
                </p:cNvPr>
                <p:cNvSpPr txBox="1"/>
                <p:nvPr/>
              </p:nvSpPr>
              <p:spPr>
                <a:xfrm>
                  <a:off x="9096898" y="5795827"/>
                  <a:ext cx="155549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200" dirty="0"/>
                    <a:t>Webbreite 900 mm</a:t>
                  </a:r>
                </a:p>
              </p:txBody>
            </p:sp>
            <p:cxnSp>
              <p:nvCxnSpPr>
                <p:cNvPr id="240" name="Gerader Verbinder 239">
                  <a:extLst>
                    <a:ext uri="{FF2B5EF4-FFF2-40B4-BE49-F238E27FC236}">
                      <a16:creationId xmlns:a16="http://schemas.microsoft.com/office/drawing/2014/main" id="{0769A924-08CC-4365-A327-51C27EE1CA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45824" y="3473921"/>
                  <a:ext cx="3276000" cy="0"/>
                </a:xfrm>
                <a:prstGeom prst="line">
                  <a:avLst/>
                </a:prstGeom>
                <a:ln w="1905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1" name="Textfeld 240">
                  <a:extLst>
                    <a:ext uri="{FF2B5EF4-FFF2-40B4-BE49-F238E27FC236}">
                      <a16:creationId xmlns:a16="http://schemas.microsoft.com/office/drawing/2014/main" id="{CB854BF1-221F-423A-BF3C-32860CC9B279}"/>
                    </a:ext>
                  </a:extLst>
                </p:cNvPr>
                <p:cNvSpPr txBox="1"/>
                <p:nvPr/>
              </p:nvSpPr>
              <p:spPr>
                <a:xfrm rot="16200000">
                  <a:off x="5988810" y="3062123"/>
                  <a:ext cx="4288481" cy="2603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050" dirty="0"/>
                    <a:t>150	300	           300</a:t>
                  </a:r>
                </a:p>
              </p:txBody>
            </p:sp>
            <p:cxnSp>
              <p:nvCxnSpPr>
                <p:cNvPr id="243" name="Gerader Verbinder 242">
                  <a:extLst>
                    <a:ext uri="{FF2B5EF4-FFF2-40B4-BE49-F238E27FC236}">
                      <a16:creationId xmlns:a16="http://schemas.microsoft.com/office/drawing/2014/main" id="{1CC804BF-AF08-4BDA-9F0B-17D188FE048F}"/>
                    </a:ext>
                  </a:extLst>
                </p:cNvPr>
                <p:cNvCxnSpPr>
                  <a:cxnSpLocks/>
                  <a:stCxn id="235" idx="0"/>
                  <a:endCxn id="235" idx="2"/>
                </p:cNvCxnSpPr>
                <p:nvPr/>
              </p:nvCxnSpPr>
              <p:spPr>
                <a:xfrm>
                  <a:off x="9875159" y="1801208"/>
                  <a:ext cx="0" cy="3496470"/>
                </a:xfrm>
                <a:prstGeom prst="line">
                  <a:avLst/>
                </a:prstGeom>
                <a:ln w="1905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Gerader Verbinder 244">
                  <a:extLst>
                    <a:ext uri="{FF2B5EF4-FFF2-40B4-BE49-F238E27FC236}">
                      <a16:creationId xmlns:a16="http://schemas.microsoft.com/office/drawing/2014/main" id="{007B5928-1F1C-4845-8651-F9AEB6A391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53100" y="4857839"/>
                  <a:ext cx="3276000" cy="0"/>
                </a:xfrm>
                <a:prstGeom prst="line">
                  <a:avLst/>
                </a:prstGeom>
                <a:ln w="1905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Gerader Verbinder 245">
                  <a:extLst>
                    <a:ext uri="{FF2B5EF4-FFF2-40B4-BE49-F238E27FC236}">
                      <a16:creationId xmlns:a16="http://schemas.microsoft.com/office/drawing/2014/main" id="{B2879719-2A42-4318-AF60-B906E244AA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35307" y="2145546"/>
                  <a:ext cx="3276000" cy="0"/>
                </a:xfrm>
                <a:prstGeom prst="line">
                  <a:avLst/>
                </a:prstGeom>
                <a:ln w="1905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7" name="Textfeld 246">
                  <a:extLst>
                    <a:ext uri="{FF2B5EF4-FFF2-40B4-BE49-F238E27FC236}">
                      <a16:creationId xmlns:a16="http://schemas.microsoft.com/office/drawing/2014/main" id="{E9367D4A-D4FC-4AA3-9AE1-74F2F912800D}"/>
                    </a:ext>
                  </a:extLst>
                </p:cNvPr>
                <p:cNvSpPr txBox="1"/>
                <p:nvPr/>
              </p:nvSpPr>
              <p:spPr>
                <a:xfrm>
                  <a:off x="7570208" y="5227854"/>
                  <a:ext cx="3670816" cy="3950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de-DE" dirty="0">
                      <a:solidFill>
                        <a:srgbClr val="0070C0"/>
                      </a:solidFill>
                    </a:rPr>
                    <a:t>-         	        -                     -</a:t>
                  </a:r>
                </a:p>
              </p:txBody>
            </p:sp>
            <p:sp>
              <p:nvSpPr>
                <p:cNvPr id="248" name="Textfeld 247">
                  <a:extLst>
                    <a:ext uri="{FF2B5EF4-FFF2-40B4-BE49-F238E27FC236}">
                      <a16:creationId xmlns:a16="http://schemas.microsoft.com/office/drawing/2014/main" id="{F34100B2-DA16-45FD-9DBE-E72F5018603F}"/>
                    </a:ext>
                  </a:extLst>
                </p:cNvPr>
                <p:cNvSpPr txBox="1"/>
                <p:nvPr/>
              </p:nvSpPr>
              <p:spPr>
                <a:xfrm>
                  <a:off x="8155206" y="5521458"/>
                  <a:ext cx="3414497" cy="2936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050" dirty="0"/>
                    <a:t> 150                 300                             300                150</a:t>
                  </a:r>
                </a:p>
              </p:txBody>
            </p:sp>
            <p:cxnSp>
              <p:nvCxnSpPr>
                <p:cNvPr id="249" name="Gerader Verbinder 248">
                  <a:extLst>
                    <a:ext uri="{FF2B5EF4-FFF2-40B4-BE49-F238E27FC236}">
                      <a16:creationId xmlns:a16="http://schemas.microsoft.com/office/drawing/2014/main" id="{C28108A7-08AA-418F-8A17-A56755D50D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114796" y="1801208"/>
                  <a:ext cx="7491" cy="3497308"/>
                </a:xfrm>
                <a:prstGeom prst="line">
                  <a:avLst/>
                </a:prstGeom>
                <a:ln w="1905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50" name="Gruppieren 249">
                  <a:extLst>
                    <a:ext uri="{FF2B5EF4-FFF2-40B4-BE49-F238E27FC236}">
                      <a16:creationId xmlns:a16="http://schemas.microsoft.com/office/drawing/2014/main" id="{658C8DFE-5AC9-42AB-932C-CCB2D92C36C0}"/>
                    </a:ext>
                  </a:extLst>
                </p:cNvPr>
                <p:cNvGrpSpPr/>
                <p:nvPr/>
              </p:nvGrpSpPr>
              <p:grpSpPr>
                <a:xfrm rot="10800000" flipH="1" flipV="1">
                  <a:off x="8578730" y="4595222"/>
                  <a:ext cx="292248" cy="269955"/>
                  <a:chOff x="5951762" y="3346133"/>
                  <a:chExt cx="292248" cy="269955"/>
                </a:xfrm>
                <a:solidFill>
                  <a:schemeClr val="bg1"/>
                </a:solidFill>
              </p:grpSpPr>
              <p:cxnSp>
                <p:nvCxnSpPr>
                  <p:cNvPr id="251" name="Verbinder: gekrümmt 250">
                    <a:extLst>
                      <a:ext uri="{FF2B5EF4-FFF2-40B4-BE49-F238E27FC236}">
                        <a16:creationId xmlns:a16="http://schemas.microsoft.com/office/drawing/2014/main" id="{9D34CB03-DD54-49D0-86BC-57E082FE3D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944468" y="3436295"/>
                    <a:ext cx="97630" cy="83041"/>
                  </a:xfrm>
                  <a:prstGeom prst="curvedConnector3">
                    <a:avLst>
                      <a:gd name="adj1" fmla="val 50000"/>
                    </a:avLst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252" name="Verbinder: gekrümmt 251">
                    <a:extLst>
                      <a:ext uri="{FF2B5EF4-FFF2-40B4-BE49-F238E27FC236}">
                        <a16:creationId xmlns:a16="http://schemas.microsoft.com/office/drawing/2014/main" id="{A50CFA59-1EE4-484A-9D73-4D32DB2D44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6011468" y="3470355"/>
                    <a:ext cx="187089" cy="104377"/>
                  </a:xfrm>
                  <a:prstGeom prst="curvedConnector3">
                    <a:avLst>
                      <a:gd name="adj1" fmla="val 50000"/>
                    </a:avLst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</p:cxnSp>
              <p:sp>
                <p:nvSpPr>
                  <p:cNvPr id="253" name="Rechteck 252">
                    <a:extLst>
                      <a:ext uri="{FF2B5EF4-FFF2-40B4-BE49-F238E27FC236}">
                        <a16:creationId xmlns:a16="http://schemas.microsoft.com/office/drawing/2014/main" id="{62146BF4-B3F2-4D70-8CDB-A40A2A1BB280}"/>
                      </a:ext>
                    </a:extLst>
                  </p:cNvPr>
                  <p:cNvSpPr/>
                  <p:nvPr/>
                </p:nvSpPr>
                <p:spPr>
                  <a:xfrm rot="13500000">
                    <a:off x="6085610" y="3310133"/>
                    <a:ext cx="122400" cy="19440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54" name="Gruppieren 253">
                  <a:extLst>
                    <a:ext uri="{FF2B5EF4-FFF2-40B4-BE49-F238E27FC236}">
                      <a16:creationId xmlns:a16="http://schemas.microsoft.com/office/drawing/2014/main" id="{5AA0A00F-C64A-40FF-BAD9-D780B73D6B9D}"/>
                    </a:ext>
                  </a:extLst>
                </p:cNvPr>
                <p:cNvGrpSpPr/>
                <p:nvPr/>
              </p:nvGrpSpPr>
              <p:grpSpPr>
                <a:xfrm rot="5400000" flipV="1">
                  <a:off x="10824511" y="3394484"/>
                  <a:ext cx="205439" cy="381489"/>
                  <a:chOff x="5951762" y="3234599"/>
                  <a:chExt cx="205439" cy="381489"/>
                </a:xfrm>
                <a:solidFill>
                  <a:schemeClr val="bg1"/>
                </a:solidFill>
              </p:grpSpPr>
              <p:sp>
                <p:nvSpPr>
                  <p:cNvPr id="255" name="Rechteck 254">
                    <a:extLst>
                      <a:ext uri="{FF2B5EF4-FFF2-40B4-BE49-F238E27FC236}">
                        <a16:creationId xmlns:a16="http://schemas.microsoft.com/office/drawing/2014/main" id="{E84368A3-70CC-44AC-BEE7-04990A2D026F}"/>
                      </a:ext>
                    </a:extLst>
                  </p:cNvPr>
                  <p:cNvSpPr/>
                  <p:nvPr/>
                </p:nvSpPr>
                <p:spPr>
                  <a:xfrm>
                    <a:off x="6033019" y="3234599"/>
                    <a:ext cx="122400" cy="19440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56" name="Verbinder: gekrümmt 255">
                    <a:extLst>
                      <a:ext uri="{FF2B5EF4-FFF2-40B4-BE49-F238E27FC236}">
                        <a16:creationId xmlns:a16="http://schemas.microsoft.com/office/drawing/2014/main" id="{FBE66C1F-2355-42F2-971F-8438DD265C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944468" y="3436295"/>
                    <a:ext cx="97630" cy="83041"/>
                  </a:xfrm>
                  <a:prstGeom prst="curvedConnector3">
                    <a:avLst>
                      <a:gd name="adj1" fmla="val 50000"/>
                    </a:avLst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257" name="Verbinder: gekrümmt 256">
                    <a:extLst>
                      <a:ext uri="{FF2B5EF4-FFF2-40B4-BE49-F238E27FC236}">
                        <a16:creationId xmlns:a16="http://schemas.microsoft.com/office/drawing/2014/main" id="{93521B6F-9EFF-48E4-BBA6-7ABACA620E7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6011468" y="3470355"/>
                    <a:ext cx="187089" cy="104377"/>
                  </a:xfrm>
                  <a:prstGeom prst="curvedConnector3">
                    <a:avLst>
                      <a:gd name="adj1" fmla="val 50000"/>
                    </a:avLst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</p:cxnSp>
            </p:grpSp>
            <p:grpSp>
              <p:nvGrpSpPr>
                <p:cNvPr id="258" name="Gruppieren 257">
                  <a:extLst>
                    <a:ext uri="{FF2B5EF4-FFF2-40B4-BE49-F238E27FC236}">
                      <a16:creationId xmlns:a16="http://schemas.microsoft.com/office/drawing/2014/main" id="{12A6D337-3279-4B5B-87CD-D15616BB2AB0}"/>
                    </a:ext>
                  </a:extLst>
                </p:cNvPr>
                <p:cNvGrpSpPr/>
                <p:nvPr/>
              </p:nvGrpSpPr>
              <p:grpSpPr>
                <a:xfrm rot="16200000" flipH="1" flipV="1">
                  <a:off x="8663867" y="3392429"/>
                  <a:ext cx="205439" cy="381489"/>
                  <a:chOff x="5951762" y="3234599"/>
                  <a:chExt cx="205439" cy="381489"/>
                </a:xfrm>
                <a:solidFill>
                  <a:schemeClr val="bg1"/>
                </a:solidFill>
              </p:grpSpPr>
              <p:sp>
                <p:nvSpPr>
                  <p:cNvPr id="259" name="Rechteck 258">
                    <a:extLst>
                      <a:ext uri="{FF2B5EF4-FFF2-40B4-BE49-F238E27FC236}">
                        <a16:creationId xmlns:a16="http://schemas.microsoft.com/office/drawing/2014/main" id="{AD8653EE-63D9-4B6D-889A-380543387EC6}"/>
                      </a:ext>
                    </a:extLst>
                  </p:cNvPr>
                  <p:cNvSpPr/>
                  <p:nvPr/>
                </p:nvSpPr>
                <p:spPr>
                  <a:xfrm>
                    <a:off x="6033019" y="3234599"/>
                    <a:ext cx="122400" cy="19440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60" name="Verbinder: gekrümmt 259">
                    <a:extLst>
                      <a:ext uri="{FF2B5EF4-FFF2-40B4-BE49-F238E27FC236}">
                        <a16:creationId xmlns:a16="http://schemas.microsoft.com/office/drawing/2014/main" id="{2AD1C0AE-FCD1-46B7-907B-766FA1AC32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944468" y="3436295"/>
                    <a:ext cx="97630" cy="83041"/>
                  </a:xfrm>
                  <a:prstGeom prst="curvedConnector3">
                    <a:avLst>
                      <a:gd name="adj1" fmla="val 50000"/>
                    </a:avLst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261" name="Verbinder: gekrümmt 260">
                    <a:extLst>
                      <a:ext uri="{FF2B5EF4-FFF2-40B4-BE49-F238E27FC236}">
                        <a16:creationId xmlns:a16="http://schemas.microsoft.com/office/drawing/2014/main" id="{B17BDB9F-8B5A-423F-86E4-63707406D0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6011468" y="3470355"/>
                    <a:ext cx="187089" cy="104377"/>
                  </a:xfrm>
                  <a:prstGeom prst="curvedConnector3">
                    <a:avLst>
                      <a:gd name="adj1" fmla="val 50000"/>
                    </a:avLst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</p:cxnSp>
            </p:grpSp>
            <p:grpSp>
              <p:nvGrpSpPr>
                <p:cNvPr id="262" name="Gruppieren 261">
                  <a:extLst>
                    <a:ext uri="{FF2B5EF4-FFF2-40B4-BE49-F238E27FC236}">
                      <a16:creationId xmlns:a16="http://schemas.microsoft.com/office/drawing/2014/main" id="{8F014B26-2B4F-47F7-A879-21D576B48999}"/>
                    </a:ext>
                  </a:extLst>
                </p:cNvPr>
                <p:cNvGrpSpPr/>
                <p:nvPr/>
              </p:nvGrpSpPr>
              <p:grpSpPr>
                <a:xfrm rot="5400000">
                  <a:off x="8538720" y="2165062"/>
                  <a:ext cx="292248" cy="269955"/>
                  <a:chOff x="5951762" y="3346133"/>
                  <a:chExt cx="292248" cy="269955"/>
                </a:xfrm>
                <a:solidFill>
                  <a:schemeClr val="bg1"/>
                </a:solidFill>
              </p:grpSpPr>
              <p:cxnSp>
                <p:nvCxnSpPr>
                  <p:cNvPr id="263" name="Verbinder: gekrümmt 262">
                    <a:extLst>
                      <a:ext uri="{FF2B5EF4-FFF2-40B4-BE49-F238E27FC236}">
                        <a16:creationId xmlns:a16="http://schemas.microsoft.com/office/drawing/2014/main" id="{C8ADDE26-5369-4625-A8F5-DDAF0DE87D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944468" y="3436295"/>
                    <a:ext cx="97630" cy="83041"/>
                  </a:xfrm>
                  <a:prstGeom prst="curvedConnector3">
                    <a:avLst>
                      <a:gd name="adj1" fmla="val 50000"/>
                    </a:avLst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264" name="Verbinder: gekrümmt 263">
                    <a:extLst>
                      <a:ext uri="{FF2B5EF4-FFF2-40B4-BE49-F238E27FC236}">
                        <a16:creationId xmlns:a16="http://schemas.microsoft.com/office/drawing/2014/main" id="{45DAEAFE-0FAC-4426-8AAF-0F2C2CF19C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6011468" y="3470355"/>
                    <a:ext cx="187089" cy="104377"/>
                  </a:xfrm>
                  <a:prstGeom prst="curvedConnector3">
                    <a:avLst>
                      <a:gd name="adj1" fmla="val 50000"/>
                    </a:avLst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</p:cxnSp>
              <p:sp>
                <p:nvSpPr>
                  <p:cNvPr id="265" name="Rechteck 264">
                    <a:extLst>
                      <a:ext uri="{FF2B5EF4-FFF2-40B4-BE49-F238E27FC236}">
                        <a16:creationId xmlns:a16="http://schemas.microsoft.com/office/drawing/2014/main" id="{8A649DA2-2DAF-4DAC-8676-DB9DBEF2B444}"/>
                      </a:ext>
                    </a:extLst>
                  </p:cNvPr>
                  <p:cNvSpPr/>
                  <p:nvPr/>
                </p:nvSpPr>
                <p:spPr>
                  <a:xfrm rot="13500000">
                    <a:off x="6085610" y="3310133"/>
                    <a:ext cx="122400" cy="19440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66" name="Gruppieren 265">
                  <a:extLst>
                    <a:ext uri="{FF2B5EF4-FFF2-40B4-BE49-F238E27FC236}">
                      <a16:creationId xmlns:a16="http://schemas.microsoft.com/office/drawing/2014/main" id="{1F8A2A05-A1D2-4CD5-AB4D-B813E31F0A29}"/>
                    </a:ext>
                  </a:extLst>
                </p:cNvPr>
                <p:cNvGrpSpPr/>
                <p:nvPr/>
              </p:nvGrpSpPr>
              <p:grpSpPr>
                <a:xfrm flipV="1">
                  <a:off x="9874643" y="2141570"/>
                  <a:ext cx="205439" cy="381489"/>
                  <a:chOff x="5982242" y="3234599"/>
                  <a:chExt cx="205439" cy="381489"/>
                </a:xfrm>
                <a:solidFill>
                  <a:schemeClr val="bg1"/>
                </a:solidFill>
              </p:grpSpPr>
              <p:sp>
                <p:nvSpPr>
                  <p:cNvPr id="267" name="Rechteck 266">
                    <a:extLst>
                      <a:ext uri="{FF2B5EF4-FFF2-40B4-BE49-F238E27FC236}">
                        <a16:creationId xmlns:a16="http://schemas.microsoft.com/office/drawing/2014/main" id="{64332520-CC1A-4143-BC41-07F2110DFC92}"/>
                      </a:ext>
                    </a:extLst>
                  </p:cNvPr>
                  <p:cNvSpPr/>
                  <p:nvPr/>
                </p:nvSpPr>
                <p:spPr>
                  <a:xfrm>
                    <a:off x="6063499" y="3234599"/>
                    <a:ext cx="122400" cy="19440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68" name="Verbinder: gekrümmt 267">
                    <a:extLst>
                      <a:ext uri="{FF2B5EF4-FFF2-40B4-BE49-F238E27FC236}">
                        <a16:creationId xmlns:a16="http://schemas.microsoft.com/office/drawing/2014/main" id="{272C333F-863D-4938-BADD-55D3324661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974948" y="3436295"/>
                    <a:ext cx="97630" cy="83041"/>
                  </a:xfrm>
                  <a:prstGeom prst="curvedConnector3">
                    <a:avLst>
                      <a:gd name="adj1" fmla="val 50000"/>
                    </a:avLst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269" name="Verbinder: gekrümmt 268">
                    <a:extLst>
                      <a:ext uri="{FF2B5EF4-FFF2-40B4-BE49-F238E27FC236}">
                        <a16:creationId xmlns:a16="http://schemas.microsoft.com/office/drawing/2014/main" id="{4F168BFF-9741-40EB-A048-91F8C67517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6041948" y="3470355"/>
                    <a:ext cx="187089" cy="104377"/>
                  </a:xfrm>
                  <a:prstGeom prst="curvedConnector3">
                    <a:avLst>
                      <a:gd name="adj1" fmla="val 50000"/>
                    </a:avLst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</p:cxnSp>
            </p:grpSp>
            <p:grpSp>
              <p:nvGrpSpPr>
                <p:cNvPr id="270" name="Gruppieren 269">
                  <a:extLst>
                    <a:ext uri="{FF2B5EF4-FFF2-40B4-BE49-F238E27FC236}">
                      <a16:creationId xmlns:a16="http://schemas.microsoft.com/office/drawing/2014/main" id="{219290CA-3694-4D04-8B07-E9AD2CBA79EB}"/>
                    </a:ext>
                  </a:extLst>
                </p:cNvPr>
                <p:cNvGrpSpPr/>
                <p:nvPr/>
              </p:nvGrpSpPr>
              <p:grpSpPr>
                <a:xfrm>
                  <a:off x="9871968" y="4463660"/>
                  <a:ext cx="205439" cy="381489"/>
                  <a:chOff x="5970814" y="3234599"/>
                  <a:chExt cx="205439" cy="381489"/>
                </a:xfrm>
                <a:solidFill>
                  <a:schemeClr val="bg1"/>
                </a:solidFill>
              </p:grpSpPr>
              <p:sp>
                <p:nvSpPr>
                  <p:cNvPr id="271" name="Rechteck 270">
                    <a:extLst>
                      <a:ext uri="{FF2B5EF4-FFF2-40B4-BE49-F238E27FC236}">
                        <a16:creationId xmlns:a16="http://schemas.microsoft.com/office/drawing/2014/main" id="{B2A0AEC0-C02B-4794-A28D-751DCB04EF2C}"/>
                      </a:ext>
                    </a:extLst>
                  </p:cNvPr>
                  <p:cNvSpPr/>
                  <p:nvPr/>
                </p:nvSpPr>
                <p:spPr>
                  <a:xfrm>
                    <a:off x="6052071" y="3234599"/>
                    <a:ext cx="122400" cy="19440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72" name="Verbinder: gekrümmt 271">
                    <a:extLst>
                      <a:ext uri="{FF2B5EF4-FFF2-40B4-BE49-F238E27FC236}">
                        <a16:creationId xmlns:a16="http://schemas.microsoft.com/office/drawing/2014/main" id="{63B56D55-1B27-4D44-B3B8-138634DE19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963520" y="3436295"/>
                    <a:ext cx="97630" cy="83041"/>
                  </a:xfrm>
                  <a:prstGeom prst="curvedConnector3">
                    <a:avLst>
                      <a:gd name="adj1" fmla="val 50000"/>
                    </a:avLst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273" name="Verbinder: gekrümmt 272">
                    <a:extLst>
                      <a:ext uri="{FF2B5EF4-FFF2-40B4-BE49-F238E27FC236}">
                        <a16:creationId xmlns:a16="http://schemas.microsoft.com/office/drawing/2014/main" id="{C7808BCF-3411-49E7-87E0-9B3456F4CF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6030520" y="3470355"/>
                    <a:ext cx="187089" cy="104377"/>
                  </a:xfrm>
                  <a:prstGeom prst="curvedConnector3">
                    <a:avLst>
                      <a:gd name="adj1" fmla="val 50000"/>
                    </a:avLst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</p:cxnSp>
            </p:grpSp>
            <p:grpSp>
              <p:nvGrpSpPr>
                <p:cNvPr id="274" name="Gruppieren 273">
                  <a:extLst>
                    <a:ext uri="{FF2B5EF4-FFF2-40B4-BE49-F238E27FC236}">
                      <a16:creationId xmlns:a16="http://schemas.microsoft.com/office/drawing/2014/main" id="{3B5ABACB-B371-47EA-8D80-96E22F1F18FF}"/>
                    </a:ext>
                  </a:extLst>
                </p:cNvPr>
                <p:cNvGrpSpPr/>
                <p:nvPr/>
              </p:nvGrpSpPr>
              <p:grpSpPr>
                <a:xfrm rot="10800000" flipV="1">
                  <a:off x="10822548" y="4587046"/>
                  <a:ext cx="292248" cy="269955"/>
                  <a:chOff x="5951762" y="3346133"/>
                  <a:chExt cx="292248" cy="269955"/>
                </a:xfrm>
                <a:solidFill>
                  <a:schemeClr val="bg1"/>
                </a:solidFill>
              </p:grpSpPr>
              <p:cxnSp>
                <p:nvCxnSpPr>
                  <p:cNvPr id="275" name="Verbinder: gekrümmt 274">
                    <a:extLst>
                      <a:ext uri="{FF2B5EF4-FFF2-40B4-BE49-F238E27FC236}">
                        <a16:creationId xmlns:a16="http://schemas.microsoft.com/office/drawing/2014/main" id="{A2351F01-1F5B-4CCD-B259-B9EC7D4A54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944468" y="3436295"/>
                    <a:ext cx="97630" cy="83041"/>
                  </a:xfrm>
                  <a:prstGeom prst="curvedConnector3">
                    <a:avLst>
                      <a:gd name="adj1" fmla="val 50000"/>
                    </a:avLst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276" name="Verbinder: gekrümmt 275">
                    <a:extLst>
                      <a:ext uri="{FF2B5EF4-FFF2-40B4-BE49-F238E27FC236}">
                        <a16:creationId xmlns:a16="http://schemas.microsoft.com/office/drawing/2014/main" id="{A75F6ECA-5B42-4487-84E4-437827349C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6011468" y="3470355"/>
                    <a:ext cx="187089" cy="104377"/>
                  </a:xfrm>
                  <a:prstGeom prst="curvedConnector3">
                    <a:avLst>
                      <a:gd name="adj1" fmla="val 50000"/>
                    </a:avLst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</p:cxnSp>
              <p:sp>
                <p:nvSpPr>
                  <p:cNvPr id="277" name="Rechteck 276">
                    <a:extLst>
                      <a:ext uri="{FF2B5EF4-FFF2-40B4-BE49-F238E27FC236}">
                        <a16:creationId xmlns:a16="http://schemas.microsoft.com/office/drawing/2014/main" id="{A232B2CC-B8CA-4381-829D-C5CC38674DC5}"/>
                      </a:ext>
                    </a:extLst>
                  </p:cNvPr>
                  <p:cNvSpPr/>
                  <p:nvPr/>
                </p:nvSpPr>
                <p:spPr>
                  <a:xfrm rot="13500000">
                    <a:off x="6085610" y="3310133"/>
                    <a:ext cx="122400" cy="19440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78" name="Gruppieren 277">
                  <a:extLst>
                    <a:ext uri="{FF2B5EF4-FFF2-40B4-BE49-F238E27FC236}">
                      <a16:creationId xmlns:a16="http://schemas.microsoft.com/office/drawing/2014/main" id="{E5871FB7-6078-4C9A-B806-6DD239AB413C}"/>
                    </a:ext>
                  </a:extLst>
                </p:cNvPr>
                <p:cNvGrpSpPr/>
                <p:nvPr/>
              </p:nvGrpSpPr>
              <p:grpSpPr>
                <a:xfrm rot="10800000">
                  <a:off x="10824206" y="2154682"/>
                  <a:ext cx="292248" cy="269955"/>
                  <a:chOff x="5951762" y="3346133"/>
                  <a:chExt cx="292248" cy="269955"/>
                </a:xfrm>
                <a:solidFill>
                  <a:schemeClr val="bg1"/>
                </a:solidFill>
              </p:grpSpPr>
              <p:cxnSp>
                <p:nvCxnSpPr>
                  <p:cNvPr id="279" name="Verbinder: gekrümmt 278">
                    <a:extLst>
                      <a:ext uri="{FF2B5EF4-FFF2-40B4-BE49-F238E27FC236}">
                        <a16:creationId xmlns:a16="http://schemas.microsoft.com/office/drawing/2014/main" id="{BC9242E7-9888-48D7-AC3F-29189DDC11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5944468" y="3436295"/>
                    <a:ext cx="97630" cy="83041"/>
                  </a:xfrm>
                  <a:prstGeom prst="curvedConnector3">
                    <a:avLst>
                      <a:gd name="adj1" fmla="val 50000"/>
                    </a:avLst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280" name="Verbinder: gekrümmt 279">
                    <a:extLst>
                      <a:ext uri="{FF2B5EF4-FFF2-40B4-BE49-F238E27FC236}">
                        <a16:creationId xmlns:a16="http://schemas.microsoft.com/office/drawing/2014/main" id="{B59518F0-B9D4-459A-80BA-393D8290A7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6011468" y="3470355"/>
                    <a:ext cx="187089" cy="104377"/>
                  </a:xfrm>
                  <a:prstGeom prst="curvedConnector3">
                    <a:avLst>
                      <a:gd name="adj1" fmla="val 50000"/>
                    </a:avLst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</p:cxnSp>
              <p:sp>
                <p:nvSpPr>
                  <p:cNvPr id="281" name="Rechteck 280">
                    <a:extLst>
                      <a:ext uri="{FF2B5EF4-FFF2-40B4-BE49-F238E27FC236}">
                        <a16:creationId xmlns:a16="http://schemas.microsoft.com/office/drawing/2014/main" id="{A8A73088-A193-4148-8465-07D1B4F24C77}"/>
                      </a:ext>
                    </a:extLst>
                  </p:cNvPr>
                  <p:cNvSpPr/>
                  <p:nvPr/>
                </p:nvSpPr>
                <p:spPr>
                  <a:xfrm rot="13500000">
                    <a:off x="6085610" y="3310133"/>
                    <a:ext cx="122400" cy="194400"/>
                  </a:xfrm>
                  <a:prstGeom prst="rect">
                    <a:avLst/>
                  </a:prstGeom>
                  <a:grpFill/>
                  <a:ln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sp>
            <p:nvSpPr>
              <p:cNvPr id="288" name="Textfeld 287">
                <a:extLst>
                  <a:ext uri="{FF2B5EF4-FFF2-40B4-BE49-F238E27FC236}">
                    <a16:creationId xmlns:a16="http://schemas.microsoft.com/office/drawing/2014/main" id="{BAF957F5-DC59-4296-AB2C-685C87EAC4F7}"/>
                  </a:ext>
                </a:extLst>
              </p:cNvPr>
              <p:cNvSpPr txBox="1"/>
              <p:nvPr/>
            </p:nvSpPr>
            <p:spPr>
              <a:xfrm rot="16200000">
                <a:off x="9968110" y="3192776"/>
                <a:ext cx="3455606" cy="341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rgbClr val="FF0000"/>
                    </a:solidFill>
                  </a:rPr>
                  <a:t>+	       +	             +	</a:t>
                </a:r>
              </a:p>
            </p:txBody>
          </p:sp>
        </p:grpSp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5AEA0185-D32E-4FFF-A8F6-8432DC9EF1E5}"/>
                </a:ext>
              </a:extLst>
            </p:cNvPr>
            <p:cNvGrpSpPr/>
            <p:nvPr/>
          </p:nvGrpSpPr>
          <p:grpSpPr>
            <a:xfrm>
              <a:off x="8052956" y="1264920"/>
              <a:ext cx="3861926" cy="4758126"/>
              <a:chOff x="8052956" y="1264920"/>
              <a:chExt cx="3861926" cy="4758126"/>
            </a:xfrm>
          </p:grpSpPr>
          <p:sp>
            <p:nvSpPr>
              <p:cNvPr id="292" name="Rechteck 291">
                <a:extLst>
                  <a:ext uri="{FF2B5EF4-FFF2-40B4-BE49-F238E27FC236}">
                    <a16:creationId xmlns:a16="http://schemas.microsoft.com/office/drawing/2014/main" id="{A129F037-F9D7-4DC1-84D4-E26E74E58C34}"/>
                  </a:ext>
                </a:extLst>
              </p:cNvPr>
              <p:cNvSpPr/>
              <p:nvPr/>
            </p:nvSpPr>
            <p:spPr>
              <a:xfrm>
                <a:off x="8052956" y="1264920"/>
                <a:ext cx="3861926" cy="4758126"/>
              </a:xfrm>
              <a:prstGeom prst="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3" name="Textfeld 292">
                <a:extLst>
                  <a:ext uri="{FF2B5EF4-FFF2-40B4-BE49-F238E27FC236}">
                    <a16:creationId xmlns:a16="http://schemas.microsoft.com/office/drawing/2014/main" id="{4D220A6C-CB8D-4723-A77C-FAD649ACAF4F}"/>
                  </a:ext>
                </a:extLst>
              </p:cNvPr>
              <p:cNvSpPr txBox="1"/>
              <p:nvPr/>
            </p:nvSpPr>
            <p:spPr>
              <a:xfrm>
                <a:off x="8522866" y="1906080"/>
                <a:ext cx="134363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 dirty="0"/>
                  <a:t>Sensormäander gestickt</a:t>
                </a:r>
              </a:p>
            </p:txBody>
          </p:sp>
          <p:cxnSp>
            <p:nvCxnSpPr>
              <p:cNvPr id="294" name="Gerade Verbindung mit Pfeil 293">
                <a:extLst>
                  <a:ext uri="{FF2B5EF4-FFF2-40B4-BE49-F238E27FC236}">
                    <a16:creationId xmlns:a16="http://schemas.microsoft.com/office/drawing/2014/main" id="{9DDCDE34-F46F-42C7-A9F4-A96B6F7883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875549" y="2082820"/>
                <a:ext cx="9239" cy="638751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Flussdiagramm: Zusammenführung 132">
                <a:extLst>
                  <a:ext uri="{FF2B5EF4-FFF2-40B4-BE49-F238E27FC236}">
                    <a16:creationId xmlns:a16="http://schemas.microsoft.com/office/drawing/2014/main" id="{C82DBD03-9138-4CFC-BF28-C6769C57B628}"/>
                  </a:ext>
                </a:extLst>
              </p:cNvPr>
              <p:cNvSpPr/>
              <p:nvPr/>
            </p:nvSpPr>
            <p:spPr>
              <a:xfrm>
                <a:off x="8711447" y="2559663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2" name="Flussdiagramm: Zusammenführung 131">
                <a:extLst>
                  <a:ext uri="{FF2B5EF4-FFF2-40B4-BE49-F238E27FC236}">
                    <a16:creationId xmlns:a16="http://schemas.microsoft.com/office/drawing/2014/main" id="{6DEE8F29-485C-48B2-9E7E-D01768CC24EE}"/>
                  </a:ext>
                </a:extLst>
              </p:cNvPr>
              <p:cNvSpPr/>
              <p:nvPr/>
            </p:nvSpPr>
            <p:spPr>
              <a:xfrm>
                <a:off x="8612259" y="2663785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4" name="Flussdiagramm: Zusammenführung 133">
                <a:extLst>
                  <a:ext uri="{FF2B5EF4-FFF2-40B4-BE49-F238E27FC236}">
                    <a16:creationId xmlns:a16="http://schemas.microsoft.com/office/drawing/2014/main" id="{65A8836B-1453-4D5A-A4B8-672A80F31953}"/>
                  </a:ext>
                </a:extLst>
              </p:cNvPr>
              <p:cNvSpPr/>
              <p:nvPr/>
            </p:nvSpPr>
            <p:spPr>
              <a:xfrm>
                <a:off x="10006785" y="2569555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5" name="Flussdiagramm: Zusammenführung 134">
                <a:extLst>
                  <a:ext uri="{FF2B5EF4-FFF2-40B4-BE49-F238E27FC236}">
                    <a16:creationId xmlns:a16="http://schemas.microsoft.com/office/drawing/2014/main" id="{5FB6ED03-FDF2-4FD4-8617-3EE4646A6E0D}"/>
                  </a:ext>
                </a:extLst>
              </p:cNvPr>
              <p:cNvSpPr/>
              <p:nvPr/>
            </p:nvSpPr>
            <p:spPr>
              <a:xfrm>
                <a:off x="9902565" y="2653099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6" name="Flussdiagramm: Zusammenführung 135">
                <a:extLst>
                  <a:ext uri="{FF2B5EF4-FFF2-40B4-BE49-F238E27FC236}">
                    <a16:creationId xmlns:a16="http://schemas.microsoft.com/office/drawing/2014/main" id="{DAB60C7D-40CD-4CB0-9447-2CF3B64BD467}"/>
                  </a:ext>
                </a:extLst>
              </p:cNvPr>
              <p:cNvSpPr/>
              <p:nvPr/>
            </p:nvSpPr>
            <p:spPr>
              <a:xfrm>
                <a:off x="11005567" y="2569555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7" name="Flussdiagramm: Zusammenführung 136">
                <a:extLst>
                  <a:ext uri="{FF2B5EF4-FFF2-40B4-BE49-F238E27FC236}">
                    <a16:creationId xmlns:a16="http://schemas.microsoft.com/office/drawing/2014/main" id="{AE8EB9C1-7F58-4822-A8ED-A20A5D759CFB}"/>
                  </a:ext>
                </a:extLst>
              </p:cNvPr>
              <p:cNvSpPr/>
              <p:nvPr/>
            </p:nvSpPr>
            <p:spPr>
              <a:xfrm>
                <a:off x="11120429" y="2654713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8" name="Flussdiagramm: Zusammenführung 137">
                <a:extLst>
                  <a:ext uri="{FF2B5EF4-FFF2-40B4-BE49-F238E27FC236}">
                    <a16:creationId xmlns:a16="http://schemas.microsoft.com/office/drawing/2014/main" id="{D9D501E5-24CC-4729-958E-E2801AB2658F}"/>
                  </a:ext>
                </a:extLst>
              </p:cNvPr>
              <p:cNvSpPr/>
              <p:nvPr/>
            </p:nvSpPr>
            <p:spPr>
              <a:xfrm>
                <a:off x="8615823" y="3810656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9" name="Flussdiagramm: Zusammenführung 138">
                <a:extLst>
                  <a:ext uri="{FF2B5EF4-FFF2-40B4-BE49-F238E27FC236}">
                    <a16:creationId xmlns:a16="http://schemas.microsoft.com/office/drawing/2014/main" id="{6256417E-0B8A-4BFE-90DC-6EE79C4C37DC}"/>
                  </a:ext>
                </a:extLst>
              </p:cNvPr>
              <p:cNvSpPr/>
              <p:nvPr/>
            </p:nvSpPr>
            <p:spPr>
              <a:xfrm>
                <a:off x="8731273" y="3716681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0" name="Flussdiagramm: Zusammenführung 139">
                <a:extLst>
                  <a:ext uri="{FF2B5EF4-FFF2-40B4-BE49-F238E27FC236}">
                    <a16:creationId xmlns:a16="http://schemas.microsoft.com/office/drawing/2014/main" id="{6A608969-9FD5-48E4-8201-CC2137CB4432}"/>
                  </a:ext>
                </a:extLst>
              </p:cNvPr>
              <p:cNvSpPr/>
              <p:nvPr/>
            </p:nvSpPr>
            <p:spPr>
              <a:xfrm>
                <a:off x="8631189" y="4822434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1" name="Flussdiagramm: Zusammenführung 140">
                <a:extLst>
                  <a:ext uri="{FF2B5EF4-FFF2-40B4-BE49-F238E27FC236}">
                    <a16:creationId xmlns:a16="http://schemas.microsoft.com/office/drawing/2014/main" id="{F8E337E7-2687-426A-837F-F1ED3846C39C}"/>
                  </a:ext>
                </a:extLst>
              </p:cNvPr>
              <p:cNvSpPr/>
              <p:nvPr/>
            </p:nvSpPr>
            <p:spPr>
              <a:xfrm>
                <a:off x="8731227" y="4910773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2" name="Flussdiagramm: Zusammenführung 141">
                <a:extLst>
                  <a:ext uri="{FF2B5EF4-FFF2-40B4-BE49-F238E27FC236}">
                    <a16:creationId xmlns:a16="http://schemas.microsoft.com/office/drawing/2014/main" id="{01395123-586C-493F-8D54-95001FD6E0EC}"/>
                  </a:ext>
                </a:extLst>
              </p:cNvPr>
              <p:cNvSpPr/>
              <p:nvPr/>
            </p:nvSpPr>
            <p:spPr>
              <a:xfrm>
                <a:off x="9903493" y="4807130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3" name="Flussdiagramm: Zusammenführung 142">
                <a:extLst>
                  <a:ext uri="{FF2B5EF4-FFF2-40B4-BE49-F238E27FC236}">
                    <a16:creationId xmlns:a16="http://schemas.microsoft.com/office/drawing/2014/main" id="{5C29F86B-F4EF-4CBE-819F-4C492761FF6D}"/>
                  </a:ext>
                </a:extLst>
              </p:cNvPr>
              <p:cNvSpPr/>
              <p:nvPr/>
            </p:nvSpPr>
            <p:spPr>
              <a:xfrm>
                <a:off x="10003531" y="4895469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4" name="Flussdiagramm: Zusammenführung 143">
                <a:extLst>
                  <a:ext uri="{FF2B5EF4-FFF2-40B4-BE49-F238E27FC236}">
                    <a16:creationId xmlns:a16="http://schemas.microsoft.com/office/drawing/2014/main" id="{9A4491C2-1C02-4A89-9A72-26E95FF54025}"/>
                  </a:ext>
                </a:extLst>
              </p:cNvPr>
              <p:cNvSpPr/>
              <p:nvPr/>
            </p:nvSpPr>
            <p:spPr>
              <a:xfrm>
                <a:off x="11003676" y="3713758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5" name="Flussdiagramm: Zusammenführung 144">
                <a:extLst>
                  <a:ext uri="{FF2B5EF4-FFF2-40B4-BE49-F238E27FC236}">
                    <a16:creationId xmlns:a16="http://schemas.microsoft.com/office/drawing/2014/main" id="{696FC9CE-C6E9-4E97-8B6C-10FF884AFC5A}"/>
                  </a:ext>
                </a:extLst>
              </p:cNvPr>
              <p:cNvSpPr/>
              <p:nvPr/>
            </p:nvSpPr>
            <p:spPr>
              <a:xfrm>
                <a:off x="11103714" y="3802097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6" name="Flussdiagramm: Zusammenführung 145">
                <a:extLst>
                  <a:ext uri="{FF2B5EF4-FFF2-40B4-BE49-F238E27FC236}">
                    <a16:creationId xmlns:a16="http://schemas.microsoft.com/office/drawing/2014/main" id="{E2217405-E3B8-43FE-A7C5-0AFC00F6D9F0}"/>
                  </a:ext>
                </a:extLst>
              </p:cNvPr>
              <p:cNvSpPr/>
              <p:nvPr/>
            </p:nvSpPr>
            <p:spPr>
              <a:xfrm>
                <a:off x="11016037" y="4898624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7" name="Flussdiagramm: Zusammenführung 146">
                <a:extLst>
                  <a:ext uri="{FF2B5EF4-FFF2-40B4-BE49-F238E27FC236}">
                    <a16:creationId xmlns:a16="http://schemas.microsoft.com/office/drawing/2014/main" id="{9F985B3E-B4D6-4B61-ABAD-B0C7B8814FEC}"/>
                  </a:ext>
                </a:extLst>
              </p:cNvPr>
              <p:cNvSpPr/>
              <p:nvPr/>
            </p:nvSpPr>
            <p:spPr>
              <a:xfrm>
                <a:off x="11120429" y="4814047"/>
                <a:ext cx="60325" cy="53975"/>
              </a:xfrm>
              <a:prstGeom prst="flowChartSummingJunction">
                <a:avLst/>
              </a:prstGeom>
              <a:solidFill>
                <a:schemeClr val="bg1"/>
              </a:solidFill>
              <a:ln w="63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cxnSp>
        <p:nvCxnSpPr>
          <p:cNvPr id="3" name="Gerader Verbinder 2"/>
          <p:cNvCxnSpPr/>
          <p:nvPr/>
        </p:nvCxnSpPr>
        <p:spPr>
          <a:xfrm>
            <a:off x="622300" y="1124744"/>
            <a:ext cx="10944000" cy="0"/>
          </a:xfrm>
          <a:prstGeom prst="line">
            <a:avLst/>
          </a:prstGeom>
          <a:ln w="381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03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2300" y="346075"/>
            <a:ext cx="10580687" cy="684213"/>
          </a:xfrm>
        </p:spPr>
        <p:txBody>
          <a:bodyPr/>
          <a:lstStyle/>
          <a:p>
            <a:r>
              <a:rPr lang="de-DE" dirty="0"/>
              <a:t>4. Ergebnisse</a:t>
            </a:r>
            <a:br>
              <a:rPr lang="de-DE" dirty="0"/>
            </a:br>
            <a:r>
              <a:rPr lang="de-DE" sz="2000" b="0" dirty="0"/>
              <a:t>Entwicklung echtzeitfähiger Algorithmen</a:t>
            </a:r>
            <a:endParaRPr lang="de-DE" sz="2000" dirty="0"/>
          </a:p>
        </p:txBody>
      </p:sp>
      <p:cxnSp>
        <p:nvCxnSpPr>
          <p:cNvPr id="3" name="Gerader Verbinder 2"/>
          <p:cNvCxnSpPr/>
          <p:nvPr/>
        </p:nvCxnSpPr>
        <p:spPr>
          <a:xfrm>
            <a:off x="622300" y="1124744"/>
            <a:ext cx="10944000" cy="0"/>
          </a:xfrm>
          <a:prstGeom prst="line">
            <a:avLst/>
          </a:prstGeom>
          <a:ln w="381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23108306-3CDB-4C3E-8552-40F552BD56F3}"/>
              </a:ext>
            </a:extLst>
          </p:cNvPr>
          <p:cNvSpPr txBox="1"/>
          <p:nvPr/>
        </p:nvSpPr>
        <p:spPr>
          <a:xfrm>
            <a:off x="508196" y="1305890"/>
            <a:ext cx="6616503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Ermittlung von Lasteinleitungspunkten über gesamter Membranfläche durch Input diskreter Anzahl an Sensorwerten</a:t>
            </a:r>
          </a:p>
          <a:p>
            <a:pPr marL="285750" indent="-285750">
              <a:buFontTx/>
              <a:buChar char="-"/>
            </a:pPr>
            <a:r>
              <a:rPr lang="de-DE" dirty="0"/>
              <a:t>Umsetzung über Regressives KI Modell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9B387824-A3BA-4957-B555-C2AA14C96891}"/>
              </a:ext>
            </a:extLst>
          </p:cNvPr>
          <p:cNvGrpSpPr/>
          <p:nvPr/>
        </p:nvGrpSpPr>
        <p:grpSpPr>
          <a:xfrm>
            <a:off x="747064" y="2218278"/>
            <a:ext cx="6369363" cy="3803967"/>
            <a:chOff x="1429089" y="2383222"/>
            <a:chExt cx="5488704" cy="3278012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AE534EC6-E95C-4E02-AC29-330BA7978792}"/>
                </a:ext>
              </a:extLst>
            </p:cNvPr>
            <p:cNvGrpSpPr/>
            <p:nvPr/>
          </p:nvGrpSpPr>
          <p:grpSpPr>
            <a:xfrm>
              <a:off x="1429089" y="2383222"/>
              <a:ext cx="5488704" cy="3278012"/>
              <a:chOff x="2641328" y="25797681"/>
              <a:chExt cx="19651567" cy="11736483"/>
            </a:xfrm>
          </p:grpSpPr>
          <p:sp>
            <p:nvSpPr>
              <p:cNvPr id="9" name="Rechteck: abgerundete Ecken 8">
                <a:extLst>
                  <a:ext uri="{FF2B5EF4-FFF2-40B4-BE49-F238E27FC236}">
                    <a16:creationId xmlns:a16="http://schemas.microsoft.com/office/drawing/2014/main" id="{71A3790F-A689-4D56-BE61-549CC363B190}"/>
                  </a:ext>
                </a:extLst>
              </p:cNvPr>
              <p:cNvSpPr/>
              <p:nvPr/>
            </p:nvSpPr>
            <p:spPr>
              <a:xfrm>
                <a:off x="2641328" y="25797681"/>
                <a:ext cx="17039856" cy="11736483"/>
              </a:xfrm>
              <a:prstGeom prst="roundRect">
                <a:avLst>
                  <a:gd name="adj" fmla="val 11258"/>
                </a:avLst>
              </a:prstGeom>
              <a:solidFill>
                <a:schemeClr val="bg1">
                  <a:lumMod val="95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6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0" name="Gruppieren 9">
                <a:extLst>
                  <a:ext uri="{FF2B5EF4-FFF2-40B4-BE49-F238E27FC236}">
                    <a16:creationId xmlns:a16="http://schemas.microsoft.com/office/drawing/2014/main" id="{EA0A75FF-8534-47F8-9B6D-ED3095670DAB}"/>
                  </a:ext>
                </a:extLst>
              </p:cNvPr>
              <p:cNvGrpSpPr/>
              <p:nvPr/>
            </p:nvGrpSpPr>
            <p:grpSpPr>
              <a:xfrm>
                <a:off x="2969385" y="25879466"/>
                <a:ext cx="19323510" cy="8652652"/>
                <a:chOff x="4824548" y="25207558"/>
                <a:chExt cx="19323510" cy="8652652"/>
              </a:xfrm>
            </p:grpSpPr>
            <p:sp>
              <p:nvSpPr>
                <p:cNvPr id="20" name="Ellipse 19">
                  <a:extLst>
                    <a:ext uri="{FF2B5EF4-FFF2-40B4-BE49-F238E27FC236}">
                      <a16:creationId xmlns:a16="http://schemas.microsoft.com/office/drawing/2014/main" id="{F7DC7F41-6EE5-4D86-B68F-FE478D2E0161}"/>
                    </a:ext>
                  </a:extLst>
                </p:cNvPr>
                <p:cNvSpPr/>
                <p:nvPr/>
              </p:nvSpPr>
              <p:spPr>
                <a:xfrm>
                  <a:off x="10320654" y="26811762"/>
                  <a:ext cx="958729" cy="958729"/>
                </a:xfrm>
                <a:prstGeom prst="ellipse">
                  <a:avLst/>
                </a:prstGeom>
                <a:solidFill>
                  <a:schemeClr val="accent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1" name="Ellipse 20">
                  <a:extLst>
                    <a:ext uri="{FF2B5EF4-FFF2-40B4-BE49-F238E27FC236}">
                      <a16:creationId xmlns:a16="http://schemas.microsoft.com/office/drawing/2014/main" id="{0E5CE975-1D98-4592-B06C-40039983BEBF}"/>
                    </a:ext>
                  </a:extLst>
                </p:cNvPr>
                <p:cNvSpPr/>
                <p:nvPr/>
              </p:nvSpPr>
              <p:spPr>
                <a:xfrm>
                  <a:off x="10320654" y="32491766"/>
                  <a:ext cx="958729" cy="958729"/>
                </a:xfrm>
                <a:prstGeom prst="ellipse">
                  <a:avLst/>
                </a:prstGeom>
                <a:solidFill>
                  <a:schemeClr val="accent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" name="Ellipse 21">
                  <a:extLst>
                    <a:ext uri="{FF2B5EF4-FFF2-40B4-BE49-F238E27FC236}">
                      <a16:creationId xmlns:a16="http://schemas.microsoft.com/office/drawing/2014/main" id="{B7B44EB9-3D33-47D7-8B9F-31F0F7EE3B2C}"/>
                    </a:ext>
                  </a:extLst>
                </p:cNvPr>
                <p:cNvSpPr/>
                <p:nvPr/>
              </p:nvSpPr>
              <p:spPr>
                <a:xfrm>
                  <a:off x="12539260" y="27771282"/>
                  <a:ext cx="958729" cy="958729"/>
                </a:xfrm>
                <a:prstGeom prst="ellipse">
                  <a:avLst/>
                </a:prstGeom>
                <a:solidFill>
                  <a:schemeClr val="accent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" name="Ellipse 22">
                  <a:extLst>
                    <a:ext uri="{FF2B5EF4-FFF2-40B4-BE49-F238E27FC236}">
                      <a16:creationId xmlns:a16="http://schemas.microsoft.com/office/drawing/2014/main" id="{2040BA65-D6AA-4A55-B6B8-EBFA2E251BFA}"/>
                    </a:ext>
                  </a:extLst>
                </p:cNvPr>
                <p:cNvSpPr/>
                <p:nvPr/>
              </p:nvSpPr>
              <p:spPr>
                <a:xfrm>
                  <a:off x="12532522" y="29665564"/>
                  <a:ext cx="958729" cy="958729"/>
                </a:xfrm>
                <a:prstGeom prst="ellipse">
                  <a:avLst/>
                </a:prstGeom>
                <a:solidFill>
                  <a:schemeClr val="accent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" name="Ellipse 23">
                  <a:extLst>
                    <a:ext uri="{FF2B5EF4-FFF2-40B4-BE49-F238E27FC236}">
                      <a16:creationId xmlns:a16="http://schemas.microsoft.com/office/drawing/2014/main" id="{7D6D74BC-547C-4F88-A82D-39A6A2875643}"/>
                    </a:ext>
                  </a:extLst>
                </p:cNvPr>
                <p:cNvSpPr/>
                <p:nvPr/>
              </p:nvSpPr>
              <p:spPr>
                <a:xfrm>
                  <a:off x="12575103" y="31533037"/>
                  <a:ext cx="958729" cy="958729"/>
                </a:xfrm>
                <a:prstGeom prst="ellipse">
                  <a:avLst/>
                </a:prstGeom>
                <a:solidFill>
                  <a:schemeClr val="accent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25" name="Ellipse 24">
                  <a:extLst>
                    <a:ext uri="{FF2B5EF4-FFF2-40B4-BE49-F238E27FC236}">
                      <a16:creationId xmlns:a16="http://schemas.microsoft.com/office/drawing/2014/main" id="{81767617-697D-4589-92EE-818B7C0F40D9}"/>
                    </a:ext>
                  </a:extLst>
                </p:cNvPr>
                <p:cNvSpPr/>
                <p:nvPr/>
              </p:nvSpPr>
              <p:spPr>
                <a:xfrm>
                  <a:off x="14468010" y="28847240"/>
                  <a:ext cx="958729" cy="958729"/>
                </a:xfrm>
                <a:prstGeom prst="ellipse">
                  <a:avLst/>
                </a:prstGeom>
                <a:solidFill>
                  <a:schemeClr val="accent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cxnSp>
              <p:nvCxnSpPr>
                <p:cNvPr id="26" name="Gerader Verbinder 25">
                  <a:extLst>
                    <a:ext uri="{FF2B5EF4-FFF2-40B4-BE49-F238E27FC236}">
                      <a16:creationId xmlns:a16="http://schemas.microsoft.com/office/drawing/2014/main" id="{1C7A515C-CF9D-46BA-B918-4B00274B28FE}"/>
                    </a:ext>
                  </a:extLst>
                </p:cNvPr>
                <p:cNvCxnSpPr>
                  <a:cxnSpLocks/>
                  <a:stCxn id="20" idx="7"/>
                  <a:endCxn id="22" idx="1"/>
                </p:cNvCxnSpPr>
                <p:nvPr/>
              </p:nvCxnSpPr>
              <p:spPr>
                <a:xfrm>
                  <a:off x="11138979" y="26952166"/>
                  <a:ext cx="1540685" cy="959520"/>
                </a:xfrm>
                <a:prstGeom prst="line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Gerader Verbinder 26">
                  <a:extLst>
                    <a:ext uri="{FF2B5EF4-FFF2-40B4-BE49-F238E27FC236}">
                      <a16:creationId xmlns:a16="http://schemas.microsoft.com/office/drawing/2014/main" id="{23C4F779-E465-4ADE-A150-54574CDE89E9}"/>
                    </a:ext>
                  </a:extLst>
                </p:cNvPr>
                <p:cNvCxnSpPr>
                  <a:cxnSpLocks/>
                  <a:stCxn id="20" idx="6"/>
                  <a:endCxn id="23" idx="1"/>
                </p:cNvCxnSpPr>
                <p:nvPr/>
              </p:nvCxnSpPr>
              <p:spPr>
                <a:xfrm>
                  <a:off x="11279383" y="27291127"/>
                  <a:ext cx="1393543" cy="2514842"/>
                </a:xfrm>
                <a:prstGeom prst="line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Gerader Verbinder 27">
                  <a:extLst>
                    <a:ext uri="{FF2B5EF4-FFF2-40B4-BE49-F238E27FC236}">
                      <a16:creationId xmlns:a16="http://schemas.microsoft.com/office/drawing/2014/main" id="{06AC1F2B-F12A-44A2-82F1-845CD6A632C6}"/>
                    </a:ext>
                  </a:extLst>
                </p:cNvPr>
                <p:cNvCxnSpPr>
                  <a:cxnSpLocks/>
                  <a:stCxn id="20" idx="5"/>
                  <a:endCxn id="24" idx="1"/>
                </p:cNvCxnSpPr>
                <p:nvPr/>
              </p:nvCxnSpPr>
              <p:spPr>
                <a:xfrm>
                  <a:off x="11138979" y="27630087"/>
                  <a:ext cx="1576528" cy="4043354"/>
                </a:xfrm>
                <a:prstGeom prst="line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Gerader Verbinder 28">
                  <a:extLst>
                    <a:ext uri="{FF2B5EF4-FFF2-40B4-BE49-F238E27FC236}">
                      <a16:creationId xmlns:a16="http://schemas.microsoft.com/office/drawing/2014/main" id="{ED537FB0-76A0-4512-ABB0-B61172243B40}"/>
                    </a:ext>
                  </a:extLst>
                </p:cNvPr>
                <p:cNvCxnSpPr>
                  <a:cxnSpLocks/>
                  <a:stCxn id="21" idx="7"/>
                  <a:endCxn id="22" idx="3"/>
                </p:cNvCxnSpPr>
                <p:nvPr/>
              </p:nvCxnSpPr>
              <p:spPr>
                <a:xfrm flipV="1">
                  <a:off x="11138979" y="28589607"/>
                  <a:ext cx="1540685" cy="4042562"/>
                </a:xfrm>
                <a:prstGeom prst="line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Gerader Verbinder 29">
                  <a:extLst>
                    <a:ext uri="{FF2B5EF4-FFF2-40B4-BE49-F238E27FC236}">
                      <a16:creationId xmlns:a16="http://schemas.microsoft.com/office/drawing/2014/main" id="{16A13857-9623-4841-B49F-1B78629C2329}"/>
                    </a:ext>
                  </a:extLst>
                </p:cNvPr>
                <p:cNvCxnSpPr>
                  <a:cxnSpLocks/>
                  <a:stCxn id="21" idx="6"/>
                  <a:endCxn id="23" idx="3"/>
                </p:cNvCxnSpPr>
                <p:nvPr/>
              </p:nvCxnSpPr>
              <p:spPr>
                <a:xfrm flipV="1">
                  <a:off x="11279383" y="30483889"/>
                  <a:ext cx="1393543" cy="2487241"/>
                </a:xfrm>
                <a:prstGeom prst="line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Gerader Verbinder 30">
                  <a:extLst>
                    <a:ext uri="{FF2B5EF4-FFF2-40B4-BE49-F238E27FC236}">
                      <a16:creationId xmlns:a16="http://schemas.microsoft.com/office/drawing/2014/main" id="{13DDAB2B-290E-4D70-A461-D8D8176B7612}"/>
                    </a:ext>
                  </a:extLst>
                </p:cNvPr>
                <p:cNvCxnSpPr>
                  <a:cxnSpLocks/>
                  <a:stCxn id="21" idx="5"/>
                  <a:endCxn id="24" idx="3"/>
                </p:cNvCxnSpPr>
                <p:nvPr/>
              </p:nvCxnSpPr>
              <p:spPr>
                <a:xfrm flipV="1">
                  <a:off x="11138979" y="32351362"/>
                  <a:ext cx="1576528" cy="958729"/>
                </a:xfrm>
                <a:prstGeom prst="line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Gerader Verbinder 31">
                  <a:extLst>
                    <a:ext uri="{FF2B5EF4-FFF2-40B4-BE49-F238E27FC236}">
                      <a16:creationId xmlns:a16="http://schemas.microsoft.com/office/drawing/2014/main" id="{15871CAA-580F-44C8-8C0C-4916B762E0D4}"/>
                    </a:ext>
                  </a:extLst>
                </p:cNvPr>
                <p:cNvCxnSpPr>
                  <a:cxnSpLocks/>
                  <a:stCxn id="22" idx="6"/>
                  <a:endCxn id="25" idx="1"/>
                </p:cNvCxnSpPr>
                <p:nvPr/>
              </p:nvCxnSpPr>
              <p:spPr>
                <a:xfrm>
                  <a:off x="13497989" y="28250647"/>
                  <a:ext cx="1110425" cy="736997"/>
                </a:xfrm>
                <a:prstGeom prst="line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Gerader Verbinder 32">
                  <a:extLst>
                    <a:ext uri="{FF2B5EF4-FFF2-40B4-BE49-F238E27FC236}">
                      <a16:creationId xmlns:a16="http://schemas.microsoft.com/office/drawing/2014/main" id="{A85F475E-3800-42A2-97DD-10C3DB432CF5}"/>
                    </a:ext>
                  </a:extLst>
                </p:cNvPr>
                <p:cNvCxnSpPr>
                  <a:cxnSpLocks/>
                  <a:stCxn id="23" idx="6"/>
                  <a:endCxn id="25" idx="2"/>
                </p:cNvCxnSpPr>
                <p:nvPr/>
              </p:nvCxnSpPr>
              <p:spPr>
                <a:xfrm flipV="1">
                  <a:off x="13491250" y="29326604"/>
                  <a:ext cx="976760" cy="818325"/>
                </a:xfrm>
                <a:prstGeom prst="line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Gerader Verbinder 33">
                  <a:extLst>
                    <a:ext uri="{FF2B5EF4-FFF2-40B4-BE49-F238E27FC236}">
                      <a16:creationId xmlns:a16="http://schemas.microsoft.com/office/drawing/2014/main" id="{35160764-BF3A-4C0A-8C77-B534398C34F2}"/>
                    </a:ext>
                  </a:extLst>
                </p:cNvPr>
                <p:cNvCxnSpPr>
                  <a:cxnSpLocks/>
                  <a:stCxn id="24" idx="6"/>
                  <a:endCxn id="25" idx="3"/>
                </p:cNvCxnSpPr>
                <p:nvPr/>
              </p:nvCxnSpPr>
              <p:spPr>
                <a:xfrm flipV="1">
                  <a:off x="13533832" y="29665564"/>
                  <a:ext cx="1074582" cy="2346837"/>
                </a:xfrm>
                <a:prstGeom prst="line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Ellipse 34">
                  <a:extLst>
                    <a:ext uri="{FF2B5EF4-FFF2-40B4-BE49-F238E27FC236}">
                      <a16:creationId xmlns:a16="http://schemas.microsoft.com/office/drawing/2014/main" id="{3B1F4BE4-20AB-4CBF-B8B3-CB45ED501D43}"/>
                    </a:ext>
                  </a:extLst>
                </p:cNvPr>
                <p:cNvSpPr/>
                <p:nvPr/>
              </p:nvSpPr>
              <p:spPr>
                <a:xfrm>
                  <a:off x="10785418" y="30979012"/>
                  <a:ext cx="140402" cy="140402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6" name="Ellipse 35">
                  <a:extLst>
                    <a:ext uri="{FF2B5EF4-FFF2-40B4-BE49-F238E27FC236}">
                      <a16:creationId xmlns:a16="http://schemas.microsoft.com/office/drawing/2014/main" id="{43EEA911-3528-4F3A-9117-4906656F5075}"/>
                    </a:ext>
                  </a:extLst>
                </p:cNvPr>
                <p:cNvSpPr/>
                <p:nvPr/>
              </p:nvSpPr>
              <p:spPr>
                <a:xfrm>
                  <a:off x="10785418" y="30244322"/>
                  <a:ext cx="140402" cy="140402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03209E0F-1743-4CD6-8932-218BBC620C58}"/>
                    </a:ext>
                  </a:extLst>
                </p:cNvPr>
                <p:cNvSpPr/>
                <p:nvPr/>
              </p:nvSpPr>
              <p:spPr>
                <a:xfrm>
                  <a:off x="10773143" y="31713702"/>
                  <a:ext cx="140402" cy="140402"/>
                </a:xfrm>
                <a:prstGeom prst="ellipse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8" name="Ellipse 37">
                  <a:extLst>
                    <a:ext uri="{FF2B5EF4-FFF2-40B4-BE49-F238E27FC236}">
                      <a16:creationId xmlns:a16="http://schemas.microsoft.com/office/drawing/2014/main" id="{B364BE03-0797-48E0-825C-2A26013D200E}"/>
                    </a:ext>
                  </a:extLst>
                </p:cNvPr>
                <p:cNvSpPr/>
                <p:nvPr/>
              </p:nvSpPr>
              <p:spPr>
                <a:xfrm>
                  <a:off x="14468014" y="30440732"/>
                  <a:ext cx="958729" cy="958729"/>
                </a:xfrm>
                <a:prstGeom prst="ellipse">
                  <a:avLst/>
                </a:prstGeom>
                <a:solidFill>
                  <a:schemeClr val="accent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cxnSp>
              <p:nvCxnSpPr>
                <p:cNvPr id="39" name="Gerader Verbinder 38">
                  <a:extLst>
                    <a:ext uri="{FF2B5EF4-FFF2-40B4-BE49-F238E27FC236}">
                      <a16:creationId xmlns:a16="http://schemas.microsoft.com/office/drawing/2014/main" id="{89F2C55A-FF8C-4EEF-92EE-8821D0A8422B}"/>
                    </a:ext>
                  </a:extLst>
                </p:cNvPr>
                <p:cNvCxnSpPr>
                  <a:cxnSpLocks/>
                  <a:stCxn id="23" idx="6"/>
                  <a:endCxn id="38" idx="2"/>
                </p:cNvCxnSpPr>
                <p:nvPr/>
              </p:nvCxnSpPr>
              <p:spPr>
                <a:xfrm>
                  <a:off x="13491250" y="30144929"/>
                  <a:ext cx="976763" cy="775167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Gerader Verbinder 39">
                  <a:extLst>
                    <a:ext uri="{FF2B5EF4-FFF2-40B4-BE49-F238E27FC236}">
                      <a16:creationId xmlns:a16="http://schemas.microsoft.com/office/drawing/2014/main" id="{F1869535-202C-4D6F-9B3D-32103B40F711}"/>
                    </a:ext>
                  </a:extLst>
                </p:cNvPr>
                <p:cNvCxnSpPr>
                  <a:cxnSpLocks/>
                  <a:stCxn id="22" idx="5"/>
                  <a:endCxn id="38" idx="1"/>
                </p:cNvCxnSpPr>
                <p:nvPr/>
              </p:nvCxnSpPr>
              <p:spPr>
                <a:xfrm>
                  <a:off x="13357585" y="28589607"/>
                  <a:ext cx="1250833" cy="1991528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Gerader Verbinder 40">
                  <a:extLst>
                    <a:ext uri="{FF2B5EF4-FFF2-40B4-BE49-F238E27FC236}">
                      <a16:creationId xmlns:a16="http://schemas.microsoft.com/office/drawing/2014/main" id="{801B1241-6538-4A45-A839-EF435A59AD75}"/>
                    </a:ext>
                  </a:extLst>
                </p:cNvPr>
                <p:cNvCxnSpPr>
                  <a:cxnSpLocks/>
                  <a:stCxn id="24" idx="5"/>
                  <a:endCxn id="38" idx="3"/>
                </p:cNvCxnSpPr>
                <p:nvPr/>
              </p:nvCxnSpPr>
              <p:spPr>
                <a:xfrm flipV="1">
                  <a:off x="13393428" y="31259056"/>
                  <a:ext cx="1214990" cy="1092305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466A2AEA-2E6D-4945-98AC-7F9D9D55CD54}"/>
                    </a:ext>
                  </a:extLst>
                </p:cNvPr>
                <p:cNvSpPr/>
                <p:nvPr/>
              </p:nvSpPr>
              <p:spPr>
                <a:xfrm>
                  <a:off x="9877733" y="25207558"/>
                  <a:ext cx="7369997" cy="17781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de-DE" sz="1200" b="1" dirty="0">
                      <a:solidFill>
                        <a:srgbClr val="0071B7"/>
                      </a:solidFill>
                    </a:rPr>
                    <a:t>KI Regressions-Modell</a:t>
                  </a:r>
                  <a:endParaRPr lang="de-DE" sz="1200" dirty="0">
                    <a:solidFill>
                      <a:srgbClr val="0071B7"/>
                    </a:solidFill>
                  </a:endParaRPr>
                </a:p>
              </p:txBody>
            </p:sp>
            <p:sp>
              <p:nvSpPr>
                <p:cNvPr id="43" name="Ellipse 42">
                  <a:extLst>
                    <a:ext uri="{FF2B5EF4-FFF2-40B4-BE49-F238E27FC236}">
                      <a16:creationId xmlns:a16="http://schemas.microsoft.com/office/drawing/2014/main" id="{A98F1FD3-6788-469D-9879-C4EF86D8CA40}"/>
                    </a:ext>
                  </a:extLst>
                </p:cNvPr>
                <p:cNvSpPr/>
                <p:nvPr/>
              </p:nvSpPr>
              <p:spPr>
                <a:xfrm>
                  <a:off x="10318810" y="28613177"/>
                  <a:ext cx="958729" cy="958729"/>
                </a:xfrm>
                <a:prstGeom prst="ellipse">
                  <a:avLst/>
                </a:prstGeom>
                <a:solidFill>
                  <a:schemeClr val="accent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44" name="Gerader Verbinder 43">
                  <a:extLst>
                    <a:ext uri="{FF2B5EF4-FFF2-40B4-BE49-F238E27FC236}">
                      <a16:creationId xmlns:a16="http://schemas.microsoft.com/office/drawing/2014/main" id="{90EFD4F5-B71B-4DD7-BC80-F3BAC29DDD85}"/>
                    </a:ext>
                  </a:extLst>
                </p:cNvPr>
                <p:cNvCxnSpPr>
                  <a:cxnSpLocks/>
                  <a:stCxn id="43" idx="6"/>
                  <a:endCxn id="23" idx="2"/>
                </p:cNvCxnSpPr>
                <p:nvPr/>
              </p:nvCxnSpPr>
              <p:spPr>
                <a:xfrm>
                  <a:off x="11277539" y="29092541"/>
                  <a:ext cx="1254983" cy="1052388"/>
                </a:xfrm>
                <a:prstGeom prst="line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Gerader Verbinder 44">
                  <a:extLst>
                    <a:ext uri="{FF2B5EF4-FFF2-40B4-BE49-F238E27FC236}">
                      <a16:creationId xmlns:a16="http://schemas.microsoft.com/office/drawing/2014/main" id="{26E0DC57-4A35-4D8A-AD15-53E60D0D165F}"/>
                    </a:ext>
                  </a:extLst>
                </p:cNvPr>
                <p:cNvCxnSpPr>
                  <a:cxnSpLocks/>
                  <a:stCxn id="43" idx="5"/>
                  <a:endCxn id="24" idx="2"/>
                </p:cNvCxnSpPr>
                <p:nvPr/>
              </p:nvCxnSpPr>
              <p:spPr>
                <a:xfrm>
                  <a:off x="11137135" y="29431502"/>
                  <a:ext cx="1437968" cy="2580899"/>
                </a:xfrm>
                <a:prstGeom prst="line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Gerader Verbinder 45">
                  <a:extLst>
                    <a:ext uri="{FF2B5EF4-FFF2-40B4-BE49-F238E27FC236}">
                      <a16:creationId xmlns:a16="http://schemas.microsoft.com/office/drawing/2014/main" id="{40AF4954-9DCF-42BA-B1B6-47E0FF246BB3}"/>
                    </a:ext>
                  </a:extLst>
                </p:cNvPr>
                <p:cNvCxnSpPr>
                  <a:cxnSpLocks/>
                  <a:stCxn id="43" idx="7"/>
                  <a:endCxn id="22" idx="2"/>
                </p:cNvCxnSpPr>
                <p:nvPr/>
              </p:nvCxnSpPr>
              <p:spPr>
                <a:xfrm flipV="1">
                  <a:off x="11137135" y="28250647"/>
                  <a:ext cx="1402125" cy="502934"/>
                </a:xfrm>
                <a:prstGeom prst="line">
                  <a:avLst/>
                </a:prstGeom>
                <a:solidFill>
                  <a:schemeClr val="tx2">
                    <a:lumMod val="10000"/>
                    <a:lumOff val="90000"/>
                  </a:schemeClr>
                </a:solidFill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Rechteck 46">
                  <a:extLst>
                    <a:ext uri="{FF2B5EF4-FFF2-40B4-BE49-F238E27FC236}">
                      <a16:creationId xmlns:a16="http://schemas.microsoft.com/office/drawing/2014/main" id="{837B9D1D-0D52-4248-9F5A-D39C90745D8B}"/>
                    </a:ext>
                  </a:extLst>
                </p:cNvPr>
                <p:cNvSpPr/>
                <p:nvPr/>
              </p:nvSpPr>
              <p:spPr>
                <a:xfrm>
                  <a:off x="4824552" y="26402720"/>
                  <a:ext cx="4588651" cy="17781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de-DE" sz="1200" b="1" dirty="0">
                      <a:solidFill>
                        <a:srgbClr val="0071B7"/>
                      </a:solidFill>
                    </a:rPr>
                    <a:t>Sensorwert 1</a:t>
                  </a:r>
                  <a:endParaRPr lang="de-DE" sz="1200" dirty="0">
                    <a:solidFill>
                      <a:srgbClr val="0071B7"/>
                    </a:solidFill>
                  </a:endParaRPr>
                </a:p>
              </p:txBody>
            </p:sp>
            <p:sp>
              <p:nvSpPr>
                <p:cNvPr id="48" name="Rechteck 47">
                  <a:extLst>
                    <a:ext uri="{FF2B5EF4-FFF2-40B4-BE49-F238E27FC236}">
                      <a16:creationId xmlns:a16="http://schemas.microsoft.com/office/drawing/2014/main" id="{76DE86C8-1C15-4EC3-931F-7DBF3258B242}"/>
                    </a:ext>
                  </a:extLst>
                </p:cNvPr>
                <p:cNvSpPr/>
                <p:nvPr/>
              </p:nvSpPr>
              <p:spPr>
                <a:xfrm>
                  <a:off x="4824548" y="28203461"/>
                  <a:ext cx="4588651" cy="17781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de-DE" sz="1200" b="1" dirty="0">
                      <a:solidFill>
                        <a:srgbClr val="0071B7"/>
                      </a:solidFill>
                    </a:rPr>
                    <a:t>Sensorwert 2</a:t>
                  </a:r>
                  <a:endParaRPr lang="de-DE" sz="1200" dirty="0">
                    <a:solidFill>
                      <a:srgbClr val="0071B7"/>
                    </a:solidFill>
                  </a:endParaRPr>
                </a:p>
              </p:txBody>
            </p:sp>
            <p:sp>
              <p:nvSpPr>
                <p:cNvPr id="49" name="Rechteck 48">
                  <a:extLst>
                    <a:ext uri="{FF2B5EF4-FFF2-40B4-BE49-F238E27FC236}">
                      <a16:creationId xmlns:a16="http://schemas.microsoft.com/office/drawing/2014/main" id="{2D3C5936-300D-4FE4-AEED-9E9271BA0F67}"/>
                    </a:ext>
                  </a:extLst>
                </p:cNvPr>
                <p:cNvSpPr/>
                <p:nvPr/>
              </p:nvSpPr>
              <p:spPr>
                <a:xfrm>
                  <a:off x="4824555" y="32082050"/>
                  <a:ext cx="4591497" cy="17781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de-DE" sz="1200" b="1" dirty="0">
                      <a:solidFill>
                        <a:srgbClr val="0071B7"/>
                      </a:solidFill>
                    </a:rPr>
                    <a:t>Sensorwert 8</a:t>
                  </a:r>
                  <a:endParaRPr lang="de-DE" sz="1200" dirty="0">
                    <a:solidFill>
                      <a:srgbClr val="0071B7"/>
                    </a:solidFill>
                  </a:endParaRPr>
                </a:p>
              </p:txBody>
            </p:sp>
            <p:sp>
              <p:nvSpPr>
                <p:cNvPr id="50" name="Rechteck 49">
                  <a:extLst>
                    <a:ext uri="{FF2B5EF4-FFF2-40B4-BE49-F238E27FC236}">
                      <a16:creationId xmlns:a16="http://schemas.microsoft.com/office/drawing/2014/main" id="{58CD3505-CCCC-42DF-94BC-013EB577FC3B}"/>
                    </a:ext>
                  </a:extLst>
                </p:cNvPr>
                <p:cNvSpPr/>
                <p:nvPr/>
              </p:nvSpPr>
              <p:spPr>
                <a:xfrm>
                  <a:off x="16778061" y="28437524"/>
                  <a:ext cx="7369997" cy="17781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de-DE" sz="1200" b="1" dirty="0">
                      <a:solidFill>
                        <a:srgbClr val="0071B7"/>
                      </a:solidFill>
                    </a:rPr>
                    <a:t>vorhergesagte </a:t>
                  </a:r>
                  <a:br>
                    <a:rPr lang="de-DE" sz="1200" b="1" dirty="0">
                      <a:solidFill>
                        <a:srgbClr val="0071B7"/>
                      </a:solidFill>
                    </a:rPr>
                  </a:br>
                  <a:r>
                    <a:rPr lang="de-DE" sz="1200" b="1" dirty="0">
                      <a:solidFill>
                        <a:srgbClr val="0071B7"/>
                      </a:solidFill>
                    </a:rPr>
                    <a:t>X-Position Last</a:t>
                  </a:r>
                  <a:endParaRPr lang="de-DE" sz="1200" dirty="0">
                    <a:solidFill>
                      <a:srgbClr val="0071B7"/>
                    </a:solidFill>
                  </a:endParaRPr>
                </a:p>
              </p:txBody>
            </p:sp>
            <p:sp>
              <p:nvSpPr>
                <p:cNvPr id="51" name="Rechteck 50">
                  <a:extLst>
                    <a:ext uri="{FF2B5EF4-FFF2-40B4-BE49-F238E27FC236}">
                      <a16:creationId xmlns:a16="http://schemas.microsoft.com/office/drawing/2014/main" id="{96F5F308-952A-438B-91C2-4CD8518794A9}"/>
                    </a:ext>
                  </a:extLst>
                </p:cNvPr>
                <p:cNvSpPr/>
                <p:nvPr/>
              </p:nvSpPr>
              <p:spPr>
                <a:xfrm>
                  <a:off x="16778061" y="30098882"/>
                  <a:ext cx="7369993" cy="17781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de-DE" sz="1200" b="1" dirty="0">
                      <a:solidFill>
                        <a:srgbClr val="0071B7"/>
                      </a:solidFill>
                    </a:rPr>
                    <a:t>vorhergesagte </a:t>
                  </a:r>
                  <a:br>
                    <a:rPr lang="de-DE" sz="1200" b="1" dirty="0">
                      <a:solidFill>
                        <a:srgbClr val="0071B7"/>
                      </a:solidFill>
                    </a:rPr>
                  </a:br>
                  <a:r>
                    <a:rPr lang="de-DE" sz="1200" b="1" dirty="0">
                      <a:solidFill>
                        <a:srgbClr val="0071B7"/>
                      </a:solidFill>
                    </a:rPr>
                    <a:t>Y-Position Last</a:t>
                  </a:r>
                  <a:endParaRPr lang="de-DE" sz="1200" dirty="0">
                    <a:solidFill>
                      <a:srgbClr val="0071B7"/>
                    </a:solidFill>
                  </a:endParaRPr>
                </a:p>
              </p:txBody>
            </p:sp>
          </p:grpSp>
          <p:sp>
            <p:nvSpPr>
              <p:cNvPr id="11" name="Rechteck: abgerundete Ecken 10">
                <a:extLst>
                  <a:ext uri="{FF2B5EF4-FFF2-40B4-BE49-F238E27FC236}">
                    <a16:creationId xmlns:a16="http://schemas.microsoft.com/office/drawing/2014/main" id="{EDB36963-C8EA-4D57-B941-AD96150C82AC}"/>
                  </a:ext>
                </a:extLst>
              </p:cNvPr>
              <p:cNvSpPr/>
              <p:nvPr/>
            </p:nvSpPr>
            <p:spPr>
              <a:xfrm>
                <a:off x="4114465" y="35031347"/>
                <a:ext cx="3830074" cy="172982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/>
                  </a:gs>
                  <a:gs pos="6100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200" b="1" dirty="0">
                    <a:solidFill>
                      <a:schemeClr val="bg1"/>
                    </a:solidFill>
                  </a:rPr>
                  <a:t>INPUTS</a:t>
                </a:r>
              </a:p>
            </p:txBody>
          </p:sp>
          <p:sp>
            <p:nvSpPr>
              <p:cNvPr id="12" name="Pfeil: nach rechts 11">
                <a:extLst>
                  <a:ext uri="{FF2B5EF4-FFF2-40B4-BE49-F238E27FC236}">
                    <a16:creationId xmlns:a16="http://schemas.microsoft.com/office/drawing/2014/main" id="{6E4013F7-4C38-4E6C-BF24-8F405B6BCB11}"/>
                  </a:ext>
                </a:extLst>
              </p:cNvPr>
              <p:cNvSpPr/>
              <p:nvPr/>
            </p:nvSpPr>
            <p:spPr>
              <a:xfrm>
                <a:off x="8337686" y="35691095"/>
                <a:ext cx="958729" cy="53835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13" name="Gruppieren 12">
                <a:extLst>
                  <a:ext uri="{FF2B5EF4-FFF2-40B4-BE49-F238E27FC236}">
                    <a16:creationId xmlns:a16="http://schemas.microsoft.com/office/drawing/2014/main" id="{675D3703-E8FF-404A-85E6-CE8949096FDA}"/>
                  </a:ext>
                </a:extLst>
              </p:cNvPr>
              <p:cNvGrpSpPr/>
              <p:nvPr/>
            </p:nvGrpSpPr>
            <p:grpSpPr>
              <a:xfrm>
                <a:off x="9671616" y="34755014"/>
                <a:ext cx="3005006" cy="2384288"/>
                <a:chOff x="11832290" y="34660553"/>
                <a:chExt cx="2517685" cy="1997629"/>
              </a:xfrm>
            </p:grpSpPr>
            <p:sp>
              <p:nvSpPr>
                <p:cNvPr id="16" name="Manuelle Verarbeitung 173">
                  <a:extLst>
                    <a:ext uri="{FF2B5EF4-FFF2-40B4-BE49-F238E27FC236}">
                      <a16:creationId xmlns:a16="http://schemas.microsoft.com/office/drawing/2014/main" id="{956E224D-8CFF-4E88-B168-20B4CD128515}"/>
                    </a:ext>
                  </a:extLst>
                </p:cNvPr>
                <p:cNvSpPr/>
                <p:nvPr/>
              </p:nvSpPr>
              <p:spPr>
                <a:xfrm flipV="1">
                  <a:off x="12778576" y="36097939"/>
                  <a:ext cx="625112" cy="458619"/>
                </a:xfrm>
                <a:prstGeom prst="flowChartManualOperation">
                  <a:avLst/>
                </a:prstGeom>
                <a:solidFill>
                  <a:srgbClr val="006AB3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7" name="Abgerundetes Rechteck 174">
                  <a:extLst>
                    <a:ext uri="{FF2B5EF4-FFF2-40B4-BE49-F238E27FC236}">
                      <a16:creationId xmlns:a16="http://schemas.microsoft.com/office/drawing/2014/main" id="{27AE255C-762E-44C7-8B60-FA2CC58BB2DC}"/>
                    </a:ext>
                  </a:extLst>
                </p:cNvPr>
                <p:cNvSpPr/>
                <p:nvPr/>
              </p:nvSpPr>
              <p:spPr>
                <a:xfrm>
                  <a:off x="11832290" y="34660553"/>
                  <a:ext cx="2517685" cy="1643460"/>
                </a:xfrm>
                <a:prstGeom prst="roundRect">
                  <a:avLst>
                    <a:gd name="adj" fmla="val 5929"/>
                  </a:avLst>
                </a:prstGeom>
                <a:solidFill>
                  <a:srgbClr val="006AB3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tlCol="0" anchor="ctr" anchorCtr="0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8" name="Abgerundetes Rechteck 175">
                  <a:extLst>
                    <a:ext uri="{FF2B5EF4-FFF2-40B4-BE49-F238E27FC236}">
                      <a16:creationId xmlns:a16="http://schemas.microsoft.com/office/drawing/2014/main" id="{213B1025-88CE-4D96-A199-23C9BB81DAE5}"/>
                    </a:ext>
                  </a:extLst>
                </p:cNvPr>
                <p:cNvSpPr/>
                <p:nvPr/>
              </p:nvSpPr>
              <p:spPr>
                <a:xfrm>
                  <a:off x="12594157" y="36551566"/>
                  <a:ext cx="993947" cy="106616"/>
                </a:xfrm>
                <a:prstGeom prst="roundRect">
                  <a:avLst>
                    <a:gd name="adj" fmla="val 5929"/>
                  </a:avLst>
                </a:prstGeom>
                <a:solidFill>
                  <a:srgbClr val="006AB3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19" name="Grafik 18" descr="Webdesign">
                  <a:extLst>
                    <a:ext uri="{FF2B5EF4-FFF2-40B4-BE49-F238E27FC236}">
                      <a16:creationId xmlns:a16="http://schemas.microsoft.com/office/drawing/2014/main" id="{42FD85F2-AC69-4C46-BA39-33F91997F1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491939" y="34946370"/>
                  <a:ext cx="1198382" cy="1198382"/>
                </a:xfrm>
                <a:prstGeom prst="rect">
                  <a:avLst/>
                </a:prstGeom>
              </p:spPr>
            </p:pic>
          </p:grpSp>
          <p:sp>
            <p:nvSpPr>
              <p:cNvPr id="14" name="Pfeil: nach rechts 13">
                <a:extLst>
                  <a:ext uri="{FF2B5EF4-FFF2-40B4-BE49-F238E27FC236}">
                    <a16:creationId xmlns:a16="http://schemas.microsoft.com/office/drawing/2014/main" id="{6E7B1BF6-E217-4C77-AE1D-ED606D3E7B13}"/>
                  </a:ext>
                </a:extLst>
              </p:cNvPr>
              <p:cNvSpPr/>
              <p:nvPr/>
            </p:nvSpPr>
            <p:spPr>
              <a:xfrm>
                <a:off x="13066580" y="35693566"/>
                <a:ext cx="958729" cy="53835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Rechteck: abgerundete Ecken 14">
                <a:extLst>
                  <a:ext uri="{FF2B5EF4-FFF2-40B4-BE49-F238E27FC236}">
                    <a16:creationId xmlns:a16="http://schemas.microsoft.com/office/drawing/2014/main" id="{4B9B1E21-6569-4F55-8D3E-1C64D95FC523}"/>
                  </a:ext>
                </a:extLst>
              </p:cNvPr>
              <p:cNvSpPr/>
              <p:nvPr/>
            </p:nvSpPr>
            <p:spPr>
              <a:xfrm>
                <a:off x="14877022" y="35031343"/>
                <a:ext cx="3830075" cy="1729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/>
                  </a:gs>
                  <a:gs pos="6100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200" b="1" dirty="0">
                    <a:solidFill>
                      <a:schemeClr val="bg1"/>
                    </a:solidFill>
                  </a:rPr>
                  <a:t>OUTPUTS</a:t>
                </a:r>
              </a:p>
            </p:txBody>
          </p:sp>
        </p:grpSp>
        <p:cxnSp>
          <p:nvCxnSpPr>
            <p:cNvPr id="100" name="Gerade Verbindung mit Pfeil 99">
              <a:extLst>
                <a:ext uri="{FF2B5EF4-FFF2-40B4-BE49-F238E27FC236}">
                  <a16:creationId xmlns:a16="http://schemas.microsoft.com/office/drawing/2014/main" id="{F611E85B-7074-414A-906A-4E9802D74F8D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78" y="2988008"/>
              <a:ext cx="266700" cy="0"/>
            </a:xfrm>
            <a:prstGeom prst="straightConnector1">
              <a:avLst/>
            </a:prstGeom>
            <a:ln w="2222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 Verbindung mit Pfeil 101">
              <a:extLst>
                <a:ext uri="{FF2B5EF4-FFF2-40B4-BE49-F238E27FC236}">
                  <a16:creationId xmlns:a16="http://schemas.microsoft.com/office/drawing/2014/main" id="{A2619516-AB83-4FDA-8C17-D29511BD755B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78" y="3491145"/>
              <a:ext cx="266700" cy="0"/>
            </a:xfrm>
            <a:prstGeom prst="straightConnector1">
              <a:avLst/>
            </a:prstGeom>
            <a:ln w="2222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 Verbindung mit Pfeil 102">
              <a:extLst>
                <a:ext uri="{FF2B5EF4-FFF2-40B4-BE49-F238E27FC236}">
                  <a16:creationId xmlns:a16="http://schemas.microsoft.com/office/drawing/2014/main" id="{41C0B48D-B22A-4D8E-83D2-94E9D9777FDD}"/>
                </a:ext>
              </a:extLst>
            </p:cNvPr>
            <p:cNvCxnSpPr>
              <a:cxnSpLocks/>
            </p:cNvCxnSpPr>
            <p:nvPr/>
          </p:nvCxnSpPr>
          <p:spPr>
            <a:xfrm>
              <a:off x="2682478" y="4574439"/>
              <a:ext cx="266700" cy="0"/>
            </a:xfrm>
            <a:prstGeom prst="straightConnector1">
              <a:avLst/>
            </a:prstGeom>
            <a:ln w="2222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 Verbindung mit Pfeil 103">
              <a:extLst>
                <a:ext uri="{FF2B5EF4-FFF2-40B4-BE49-F238E27FC236}">
                  <a16:creationId xmlns:a16="http://schemas.microsoft.com/office/drawing/2014/main" id="{9435F00D-5DF8-489E-8640-D6FAED5C850C}"/>
                </a:ext>
              </a:extLst>
            </p:cNvPr>
            <p:cNvCxnSpPr>
              <a:cxnSpLocks/>
            </p:cNvCxnSpPr>
            <p:nvPr/>
          </p:nvCxnSpPr>
          <p:spPr>
            <a:xfrm>
              <a:off x="4580981" y="3556519"/>
              <a:ext cx="266700" cy="0"/>
            </a:xfrm>
            <a:prstGeom prst="straightConnector1">
              <a:avLst/>
            </a:prstGeom>
            <a:ln w="2222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 Verbindung mit Pfeil 104">
              <a:extLst>
                <a:ext uri="{FF2B5EF4-FFF2-40B4-BE49-F238E27FC236}">
                  <a16:creationId xmlns:a16="http://schemas.microsoft.com/office/drawing/2014/main" id="{D33AAFD3-EA89-4783-BEAA-341F804393DE}"/>
                </a:ext>
              </a:extLst>
            </p:cNvPr>
            <p:cNvCxnSpPr>
              <a:cxnSpLocks/>
            </p:cNvCxnSpPr>
            <p:nvPr/>
          </p:nvCxnSpPr>
          <p:spPr>
            <a:xfrm>
              <a:off x="4574524" y="3991645"/>
              <a:ext cx="266700" cy="0"/>
            </a:xfrm>
            <a:prstGeom prst="straightConnector1">
              <a:avLst/>
            </a:prstGeom>
            <a:ln w="2222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9" name="Grafik 98">
            <a:extLst>
              <a:ext uri="{FF2B5EF4-FFF2-40B4-BE49-F238E27FC236}">
                <a16:creationId xmlns:a16="http://schemas.microsoft.com/office/drawing/2014/main" id="{33ED4722-BBE2-48C2-9C27-A942F9ABAB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1" t="6018" r="8102" b="4137"/>
          <a:stretch/>
        </p:blipFill>
        <p:spPr>
          <a:xfrm>
            <a:off x="6997768" y="1263965"/>
            <a:ext cx="4982308" cy="479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701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77513176-6EB4-40C0-AF2A-87AD13C0E111}"/>
              </a:ext>
            </a:extLst>
          </p:cNvPr>
          <p:cNvSpPr/>
          <p:nvPr/>
        </p:nvSpPr>
        <p:spPr>
          <a:xfrm>
            <a:off x="7985930" y="2344153"/>
            <a:ext cx="1166033" cy="230022"/>
          </a:xfrm>
          <a:custGeom>
            <a:avLst/>
            <a:gdLst>
              <a:gd name="connsiteX0" fmla="*/ 0 w 628650"/>
              <a:gd name="connsiteY0" fmla="*/ 85885 h 124013"/>
              <a:gd name="connsiteX1" fmla="*/ 276225 w 628650"/>
              <a:gd name="connsiteY1" fmla="*/ 160 h 124013"/>
              <a:gd name="connsiteX2" fmla="*/ 428625 w 628650"/>
              <a:gd name="connsiteY2" fmla="*/ 104935 h 124013"/>
              <a:gd name="connsiteX3" fmla="*/ 628650 w 628650"/>
              <a:gd name="connsiteY3" fmla="*/ 123985 h 124013"/>
              <a:gd name="connsiteX4" fmla="*/ 628650 w 628650"/>
              <a:gd name="connsiteY4" fmla="*/ 123985 h 12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650" h="124013">
                <a:moveTo>
                  <a:pt x="0" y="85885"/>
                </a:moveTo>
                <a:cubicBezTo>
                  <a:pt x="102394" y="41435"/>
                  <a:pt x="204788" y="-3015"/>
                  <a:pt x="276225" y="160"/>
                </a:cubicBezTo>
                <a:cubicBezTo>
                  <a:pt x="347662" y="3335"/>
                  <a:pt x="369888" y="84298"/>
                  <a:pt x="428625" y="104935"/>
                </a:cubicBezTo>
                <a:cubicBezTo>
                  <a:pt x="487362" y="125572"/>
                  <a:pt x="628650" y="123985"/>
                  <a:pt x="628650" y="123985"/>
                </a:cubicBezTo>
                <a:lnTo>
                  <a:pt x="628650" y="123985"/>
                </a:ln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2300" y="346075"/>
            <a:ext cx="10580687" cy="684213"/>
          </a:xfrm>
        </p:spPr>
        <p:txBody>
          <a:bodyPr/>
          <a:lstStyle/>
          <a:p>
            <a:r>
              <a:rPr lang="de-DE" dirty="0"/>
              <a:t>4. Ergebnisse</a:t>
            </a:r>
            <a:br>
              <a:rPr lang="de-DE" dirty="0"/>
            </a:br>
            <a:r>
              <a:rPr lang="de-DE" sz="2000" b="0" dirty="0"/>
              <a:t>Funktionsdemonstrator</a:t>
            </a:r>
            <a:endParaRPr lang="de-DE" sz="2000" dirty="0"/>
          </a:p>
        </p:txBody>
      </p:sp>
      <p:cxnSp>
        <p:nvCxnSpPr>
          <p:cNvPr id="3" name="Gerader Verbinder 2"/>
          <p:cNvCxnSpPr/>
          <p:nvPr/>
        </p:nvCxnSpPr>
        <p:spPr>
          <a:xfrm>
            <a:off x="622300" y="1124744"/>
            <a:ext cx="10944000" cy="0"/>
          </a:xfrm>
          <a:prstGeom prst="line">
            <a:avLst/>
          </a:prstGeom>
          <a:ln w="381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94E4A5DA-EC61-4C88-BB62-F25F45C48154}"/>
              </a:ext>
            </a:extLst>
          </p:cNvPr>
          <p:cNvSpPr/>
          <p:nvPr/>
        </p:nvSpPr>
        <p:spPr>
          <a:xfrm rot="16868232">
            <a:off x="6540862" y="3803246"/>
            <a:ext cx="1097280" cy="205894"/>
          </a:xfrm>
          <a:custGeom>
            <a:avLst/>
            <a:gdLst>
              <a:gd name="connsiteX0" fmla="*/ 0 w 1097280"/>
              <a:gd name="connsiteY0" fmla="*/ 205894 h 205894"/>
              <a:gd name="connsiteX1" fmla="*/ 152400 w 1097280"/>
              <a:gd name="connsiteY1" fmla="*/ 61114 h 205894"/>
              <a:gd name="connsiteX2" fmla="*/ 441960 w 1097280"/>
              <a:gd name="connsiteY2" fmla="*/ 154 h 205894"/>
              <a:gd name="connsiteX3" fmla="*/ 861060 w 1097280"/>
              <a:gd name="connsiteY3" fmla="*/ 76354 h 205894"/>
              <a:gd name="connsiteX4" fmla="*/ 1097280 w 1097280"/>
              <a:gd name="connsiteY4" fmla="*/ 91594 h 205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280" h="205894">
                <a:moveTo>
                  <a:pt x="0" y="205894"/>
                </a:moveTo>
                <a:cubicBezTo>
                  <a:pt x="39370" y="150649"/>
                  <a:pt x="78740" y="95404"/>
                  <a:pt x="152400" y="61114"/>
                </a:cubicBezTo>
                <a:cubicBezTo>
                  <a:pt x="226060" y="26824"/>
                  <a:pt x="323850" y="-2386"/>
                  <a:pt x="441960" y="154"/>
                </a:cubicBezTo>
                <a:cubicBezTo>
                  <a:pt x="560070" y="2694"/>
                  <a:pt x="751840" y="61114"/>
                  <a:pt x="861060" y="76354"/>
                </a:cubicBezTo>
                <a:cubicBezTo>
                  <a:pt x="970280" y="91594"/>
                  <a:pt x="1033780" y="91594"/>
                  <a:pt x="1097280" y="91594"/>
                </a:cubicBez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ADA6180-708B-45FE-B982-4CFFF9D17CED}"/>
              </a:ext>
            </a:extLst>
          </p:cNvPr>
          <p:cNvGrpSpPr/>
          <p:nvPr/>
        </p:nvGrpSpPr>
        <p:grpSpPr>
          <a:xfrm>
            <a:off x="9053483" y="1261555"/>
            <a:ext cx="1836000" cy="1836000"/>
            <a:chOff x="533479" y="2790719"/>
            <a:chExt cx="1836000" cy="1836000"/>
          </a:xfrm>
        </p:grpSpPr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6BF6CC1C-D261-4CAF-9751-0ACBB7FE1480}"/>
                </a:ext>
              </a:extLst>
            </p:cNvPr>
            <p:cNvSpPr/>
            <p:nvPr/>
          </p:nvSpPr>
          <p:spPr>
            <a:xfrm>
              <a:off x="533479" y="2790719"/>
              <a:ext cx="1836000" cy="1836000"/>
            </a:xfrm>
            <a:prstGeom prst="roundRect">
              <a:avLst>
                <a:gd name="adj" fmla="val 4616"/>
              </a:avLst>
            </a:prstGeom>
            <a:solidFill>
              <a:srgbClr val="F1F79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E69C4AB9-E142-49AB-92C7-126C0931A18A}"/>
                </a:ext>
              </a:extLst>
            </p:cNvPr>
            <p:cNvSpPr/>
            <p:nvPr/>
          </p:nvSpPr>
          <p:spPr>
            <a:xfrm rot="2723690">
              <a:off x="2109946" y="2918506"/>
              <a:ext cx="94900" cy="19612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B1ED72BF-5845-411E-9309-B42B5C831D78}"/>
                </a:ext>
              </a:extLst>
            </p:cNvPr>
            <p:cNvSpPr/>
            <p:nvPr/>
          </p:nvSpPr>
          <p:spPr>
            <a:xfrm rot="2723690">
              <a:off x="677987" y="4302805"/>
              <a:ext cx="94900" cy="19612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46AB43A0-81A5-4778-BD90-945E047CA36A}"/>
                </a:ext>
              </a:extLst>
            </p:cNvPr>
            <p:cNvSpPr/>
            <p:nvPr/>
          </p:nvSpPr>
          <p:spPr>
            <a:xfrm rot="-2700000">
              <a:off x="677742" y="2918257"/>
              <a:ext cx="94900" cy="19612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E8BBAF74-5BC4-423A-A37C-980F1E2D7383}"/>
                </a:ext>
              </a:extLst>
            </p:cNvPr>
            <p:cNvSpPr/>
            <p:nvPr/>
          </p:nvSpPr>
          <p:spPr>
            <a:xfrm rot="-2700000">
              <a:off x="2109701" y="4301615"/>
              <a:ext cx="94900" cy="19612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E622397B-4696-44F9-A0D1-9D8D0FF1642A}"/>
                </a:ext>
              </a:extLst>
            </p:cNvPr>
            <p:cNvSpPr/>
            <p:nvPr/>
          </p:nvSpPr>
          <p:spPr>
            <a:xfrm rot="5400000">
              <a:off x="2104871" y="3611382"/>
              <a:ext cx="94900" cy="19612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A8342A9B-02F2-41EC-A898-AEC5CBA4EA3C}"/>
                </a:ext>
              </a:extLst>
            </p:cNvPr>
            <p:cNvSpPr/>
            <p:nvPr/>
          </p:nvSpPr>
          <p:spPr>
            <a:xfrm rot="5400000">
              <a:off x="682572" y="3610656"/>
              <a:ext cx="94900" cy="19612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EA44BEF1-ED0B-4139-A5C5-6B849041E09C}"/>
                </a:ext>
              </a:extLst>
            </p:cNvPr>
            <p:cNvSpPr/>
            <p:nvPr/>
          </p:nvSpPr>
          <p:spPr>
            <a:xfrm>
              <a:off x="1404029" y="2913426"/>
              <a:ext cx="94900" cy="19612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969AD68F-BBA5-48D0-84F8-043E2D78F331}"/>
                </a:ext>
              </a:extLst>
            </p:cNvPr>
            <p:cNvSpPr/>
            <p:nvPr/>
          </p:nvSpPr>
          <p:spPr>
            <a:xfrm>
              <a:off x="1404029" y="4296784"/>
              <a:ext cx="94900" cy="19612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D0BA229C-5DB5-478B-8065-CDF47206E6E5}"/>
              </a:ext>
            </a:extLst>
          </p:cNvPr>
          <p:cNvGrpSpPr/>
          <p:nvPr/>
        </p:nvGrpSpPr>
        <p:grpSpPr>
          <a:xfrm>
            <a:off x="6015305" y="1880782"/>
            <a:ext cx="2250440" cy="1615063"/>
            <a:chOff x="2919651" y="4307129"/>
            <a:chExt cx="2212407" cy="1290269"/>
          </a:xfrm>
        </p:grpSpPr>
        <p:sp>
          <p:nvSpPr>
            <p:cNvPr id="16" name="Rechteck: abgerundete Ecken 15">
              <a:extLst>
                <a:ext uri="{FF2B5EF4-FFF2-40B4-BE49-F238E27FC236}">
                  <a16:creationId xmlns:a16="http://schemas.microsoft.com/office/drawing/2014/main" id="{A0DEA301-AC65-454B-BF59-6FC393F1223E}"/>
                </a:ext>
              </a:extLst>
            </p:cNvPr>
            <p:cNvSpPr/>
            <p:nvPr/>
          </p:nvSpPr>
          <p:spPr>
            <a:xfrm>
              <a:off x="2919651" y="4307129"/>
              <a:ext cx="2212407" cy="1290269"/>
            </a:xfrm>
            <a:prstGeom prst="roundRect">
              <a:avLst>
                <a:gd name="adj" fmla="val 28478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Signalverstärkung &amp; AD-Wandlung</a:t>
              </a:r>
            </a:p>
            <a:p>
              <a:pPr algn="ctr"/>
              <a:endParaRPr lang="de-DE" dirty="0"/>
            </a:p>
            <a:p>
              <a:pPr algn="ctr"/>
              <a:endParaRPr lang="de-DE" dirty="0"/>
            </a:p>
            <a:p>
              <a:pPr algn="ctr"/>
              <a:endParaRPr lang="de-DE" dirty="0"/>
            </a:p>
          </p:txBody>
        </p: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933FDD08-EBF3-452E-B308-CE8292FBB4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30" t="24721" r="22812" b="26473"/>
            <a:stretch/>
          </p:blipFill>
          <p:spPr>
            <a:xfrm>
              <a:off x="3302513" y="4943303"/>
              <a:ext cx="785160" cy="54742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1" name="Ellipse 20">
            <a:extLst>
              <a:ext uri="{FF2B5EF4-FFF2-40B4-BE49-F238E27FC236}">
                <a16:creationId xmlns:a16="http://schemas.microsoft.com/office/drawing/2014/main" id="{37AC336D-4D0F-4AC1-AF5E-5CB24BD6B90F}"/>
              </a:ext>
            </a:extLst>
          </p:cNvPr>
          <p:cNvSpPr/>
          <p:nvPr/>
        </p:nvSpPr>
        <p:spPr>
          <a:xfrm>
            <a:off x="9458283" y="1886215"/>
            <a:ext cx="137214" cy="13721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65238A6-A0EC-457A-91FE-264F0BA07232}"/>
              </a:ext>
            </a:extLst>
          </p:cNvPr>
          <p:cNvCxnSpPr>
            <a:cxnSpLocks/>
            <a:stCxn id="33" idx="3"/>
            <a:endCxn id="13" idx="2"/>
          </p:cNvCxnSpPr>
          <p:nvPr/>
        </p:nvCxnSpPr>
        <p:spPr>
          <a:xfrm>
            <a:off x="7823148" y="1600357"/>
            <a:ext cx="1328815" cy="5791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5965CADC-70CA-4E82-B71C-210FC4C33B73}"/>
              </a:ext>
            </a:extLst>
          </p:cNvPr>
          <p:cNvCxnSpPr>
            <a:cxnSpLocks/>
            <a:stCxn id="31" idx="3"/>
            <a:endCxn id="21" idx="1"/>
          </p:cNvCxnSpPr>
          <p:nvPr/>
        </p:nvCxnSpPr>
        <p:spPr>
          <a:xfrm>
            <a:off x="8853879" y="1356152"/>
            <a:ext cx="624499" cy="5501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32327AD6-CBA9-49FE-897A-33959CACADC6}"/>
              </a:ext>
            </a:extLst>
          </p:cNvPr>
          <p:cNvSpPr txBox="1"/>
          <p:nvPr/>
        </p:nvSpPr>
        <p:spPr>
          <a:xfrm>
            <a:off x="6727976" y="1185336"/>
            <a:ext cx="212590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Reale Lasteinleitung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4B5AF43-6125-4C2C-B1E8-E10402B9F820}"/>
              </a:ext>
            </a:extLst>
          </p:cNvPr>
          <p:cNvSpPr txBox="1"/>
          <p:nvPr/>
        </p:nvSpPr>
        <p:spPr>
          <a:xfrm>
            <a:off x="6727976" y="1429541"/>
            <a:ext cx="109517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Sensoren</a:t>
            </a:r>
          </a:p>
        </p:txBody>
      </p: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36DCF783-CF92-4ECE-B3E0-6C403C1E695D}"/>
              </a:ext>
            </a:extLst>
          </p:cNvPr>
          <p:cNvGrpSpPr/>
          <p:nvPr/>
        </p:nvGrpSpPr>
        <p:grpSpPr>
          <a:xfrm>
            <a:off x="6015305" y="4316541"/>
            <a:ext cx="2250440" cy="1693087"/>
            <a:chOff x="5827498" y="4147063"/>
            <a:chExt cx="2250440" cy="1693087"/>
          </a:xfrm>
        </p:grpSpPr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0754C22E-96C4-42B1-BB96-00E27AA81284}"/>
                </a:ext>
              </a:extLst>
            </p:cNvPr>
            <p:cNvGrpSpPr/>
            <p:nvPr/>
          </p:nvGrpSpPr>
          <p:grpSpPr>
            <a:xfrm>
              <a:off x="5827498" y="4147063"/>
              <a:ext cx="2250440" cy="1693087"/>
              <a:chOff x="7427487" y="4096676"/>
              <a:chExt cx="2250440" cy="1693087"/>
            </a:xfrm>
          </p:grpSpPr>
          <p:sp>
            <p:nvSpPr>
              <p:cNvPr id="42" name="Rechteck: abgerundete Ecken 41">
                <a:extLst>
                  <a:ext uri="{FF2B5EF4-FFF2-40B4-BE49-F238E27FC236}">
                    <a16:creationId xmlns:a16="http://schemas.microsoft.com/office/drawing/2014/main" id="{42675FCD-DCBD-406D-A8F7-4FB9E63CFF98}"/>
                  </a:ext>
                </a:extLst>
              </p:cNvPr>
              <p:cNvSpPr/>
              <p:nvPr/>
            </p:nvSpPr>
            <p:spPr>
              <a:xfrm>
                <a:off x="7427487" y="4096676"/>
                <a:ext cx="2250440" cy="1693087"/>
              </a:xfrm>
              <a:prstGeom prst="roundRect">
                <a:avLst>
                  <a:gd name="adj" fmla="val 28478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/>
                  <a:t>Raspberry Pi</a:t>
                </a:r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  <a:p>
                <a:pPr algn="ctr"/>
                <a:endParaRPr lang="de-DE" dirty="0"/>
              </a:p>
            </p:txBody>
          </p:sp>
          <p:pic>
            <p:nvPicPr>
              <p:cNvPr id="37" name="Grafik 36">
                <a:extLst>
                  <a:ext uri="{FF2B5EF4-FFF2-40B4-BE49-F238E27FC236}">
                    <a16:creationId xmlns:a16="http://schemas.microsoft.com/office/drawing/2014/main" id="{C3A2A0B7-3F3B-4F99-B33F-F898FCC34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88312" y="4578027"/>
                <a:ext cx="806261" cy="1018577"/>
              </a:xfrm>
              <a:prstGeom prst="rect">
                <a:avLst/>
              </a:prstGeom>
            </p:spPr>
          </p:pic>
        </p:grpSp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A572279E-BD32-4E3C-AFD2-DAF652F02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9566" y="4705783"/>
              <a:ext cx="932471" cy="1023274"/>
            </a:xfrm>
            <a:prstGeom prst="rect">
              <a:avLst/>
            </a:prstGeom>
          </p:spPr>
        </p:pic>
      </p:grpSp>
      <p:sp>
        <p:nvSpPr>
          <p:cNvPr id="44" name="Pfeil: nach rechts 43">
            <a:extLst>
              <a:ext uri="{FF2B5EF4-FFF2-40B4-BE49-F238E27FC236}">
                <a16:creationId xmlns:a16="http://schemas.microsoft.com/office/drawing/2014/main" id="{46378871-A619-4065-BD07-597842079F03}"/>
              </a:ext>
            </a:extLst>
          </p:cNvPr>
          <p:cNvSpPr/>
          <p:nvPr/>
        </p:nvSpPr>
        <p:spPr>
          <a:xfrm>
            <a:off x="8346304" y="5076947"/>
            <a:ext cx="563206" cy="27897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A0512FF8-8633-40DB-B83D-2717A7336C9A}"/>
              </a:ext>
            </a:extLst>
          </p:cNvPr>
          <p:cNvGrpSpPr/>
          <p:nvPr/>
        </p:nvGrpSpPr>
        <p:grpSpPr>
          <a:xfrm>
            <a:off x="9053482" y="4179045"/>
            <a:ext cx="1836001" cy="1836001"/>
            <a:chOff x="9366987" y="4151324"/>
            <a:chExt cx="1836000" cy="1836000"/>
          </a:xfrm>
        </p:grpSpPr>
        <p:grpSp>
          <p:nvGrpSpPr>
            <p:cNvPr id="45" name="Gruppieren 44">
              <a:extLst>
                <a:ext uri="{FF2B5EF4-FFF2-40B4-BE49-F238E27FC236}">
                  <a16:creationId xmlns:a16="http://schemas.microsoft.com/office/drawing/2014/main" id="{AB68CCB8-E2E9-4DD6-8700-86730EFD12B4}"/>
                </a:ext>
              </a:extLst>
            </p:cNvPr>
            <p:cNvGrpSpPr/>
            <p:nvPr/>
          </p:nvGrpSpPr>
          <p:grpSpPr>
            <a:xfrm>
              <a:off x="9366987" y="4151324"/>
              <a:ext cx="1836000" cy="1836000"/>
              <a:chOff x="533479" y="2790719"/>
              <a:chExt cx="1836000" cy="1836000"/>
            </a:xfrm>
          </p:grpSpPr>
          <p:sp>
            <p:nvSpPr>
              <p:cNvPr id="46" name="Rechteck: abgerundete Ecken 45">
                <a:extLst>
                  <a:ext uri="{FF2B5EF4-FFF2-40B4-BE49-F238E27FC236}">
                    <a16:creationId xmlns:a16="http://schemas.microsoft.com/office/drawing/2014/main" id="{C7C1A7CE-22D1-4A3F-94FB-4A670D6EACD5}"/>
                  </a:ext>
                </a:extLst>
              </p:cNvPr>
              <p:cNvSpPr/>
              <p:nvPr/>
            </p:nvSpPr>
            <p:spPr>
              <a:xfrm>
                <a:off x="533479" y="2790719"/>
                <a:ext cx="1836000" cy="1836000"/>
              </a:xfrm>
              <a:prstGeom prst="roundRect">
                <a:avLst>
                  <a:gd name="adj" fmla="val 4616"/>
                </a:avLst>
              </a:prstGeom>
              <a:solidFill>
                <a:srgbClr val="F1F79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7580A1FA-A505-451E-B2B8-B22C52B6FE59}"/>
                  </a:ext>
                </a:extLst>
              </p:cNvPr>
              <p:cNvSpPr/>
              <p:nvPr/>
            </p:nvSpPr>
            <p:spPr>
              <a:xfrm rot="2723690">
                <a:off x="2109946" y="2918506"/>
                <a:ext cx="94900" cy="196127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E5A3C203-E2D3-4F03-A468-828F5F9DCA4D}"/>
                  </a:ext>
                </a:extLst>
              </p:cNvPr>
              <p:cNvSpPr/>
              <p:nvPr/>
            </p:nvSpPr>
            <p:spPr>
              <a:xfrm rot="2723690">
                <a:off x="677987" y="4302805"/>
                <a:ext cx="94900" cy="196127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" name="Rechteck 48">
                <a:extLst>
                  <a:ext uri="{FF2B5EF4-FFF2-40B4-BE49-F238E27FC236}">
                    <a16:creationId xmlns:a16="http://schemas.microsoft.com/office/drawing/2014/main" id="{8B0570C1-4E0F-491F-86F4-B0CCA99D72A2}"/>
                  </a:ext>
                </a:extLst>
              </p:cNvPr>
              <p:cNvSpPr/>
              <p:nvPr/>
            </p:nvSpPr>
            <p:spPr>
              <a:xfrm rot="-2700000">
                <a:off x="677742" y="2918257"/>
                <a:ext cx="94900" cy="196127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108B01A0-F1D0-4768-BDD3-B0166C6F2CA5}"/>
                  </a:ext>
                </a:extLst>
              </p:cNvPr>
              <p:cNvSpPr/>
              <p:nvPr/>
            </p:nvSpPr>
            <p:spPr>
              <a:xfrm rot="-2700000">
                <a:off x="2109701" y="4301615"/>
                <a:ext cx="94900" cy="196127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8A719A69-4147-47D1-8CD3-2C645C8859CB}"/>
                  </a:ext>
                </a:extLst>
              </p:cNvPr>
              <p:cNvSpPr/>
              <p:nvPr/>
            </p:nvSpPr>
            <p:spPr>
              <a:xfrm rot="5400000">
                <a:off x="2104871" y="3611382"/>
                <a:ext cx="94900" cy="196127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F72D4A58-6737-498D-854D-C2F9BA85C25F}"/>
                  </a:ext>
                </a:extLst>
              </p:cNvPr>
              <p:cNvSpPr/>
              <p:nvPr/>
            </p:nvSpPr>
            <p:spPr>
              <a:xfrm rot="5400000">
                <a:off x="682572" y="3610656"/>
                <a:ext cx="94900" cy="196127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52E8A42A-A09F-4CD1-8354-A0F51E328A0E}"/>
                  </a:ext>
                </a:extLst>
              </p:cNvPr>
              <p:cNvSpPr/>
              <p:nvPr/>
            </p:nvSpPr>
            <p:spPr>
              <a:xfrm>
                <a:off x="1404029" y="2913426"/>
                <a:ext cx="94900" cy="196127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189C427F-8F71-4CE2-81E4-260863758C27}"/>
                  </a:ext>
                </a:extLst>
              </p:cNvPr>
              <p:cNvSpPr/>
              <p:nvPr/>
            </p:nvSpPr>
            <p:spPr>
              <a:xfrm>
                <a:off x="1404029" y="4296784"/>
                <a:ext cx="94900" cy="196127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3CB80846-23BC-4869-9F08-807A729BA9E0}"/>
                </a:ext>
              </a:extLst>
            </p:cNvPr>
            <p:cNvGrpSpPr/>
            <p:nvPr/>
          </p:nvGrpSpPr>
          <p:grpSpPr>
            <a:xfrm>
              <a:off x="9625133" y="4455938"/>
              <a:ext cx="771704" cy="771704"/>
              <a:chOff x="9625133" y="4455938"/>
              <a:chExt cx="771704" cy="771704"/>
            </a:xfrm>
          </p:grpSpPr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A94E7FE6-6634-4201-A953-F83D10A0DF8B}"/>
                  </a:ext>
                </a:extLst>
              </p:cNvPr>
              <p:cNvSpPr/>
              <p:nvPr/>
            </p:nvSpPr>
            <p:spPr>
              <a:xfrm>
                <a:off x="9625133" y="4455938"/>
                <a:ext cx="771704" cy="771704"/>
              </a:xfrm>
              <a:prstGeom prst="ellipse">
                <a:avLst/>
              </a:prstGeom>
              <a:solidFill>
                <a:srgbClr val="FFDF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AEBC496C-03F2-436F-871F-7D36B3A5ABFB}"/>
                  </a:ext>
                </a:extLst>
              </p:cNvPr>
              <p:cNvSpPr/>
              <p:nvPr/>
            </p:nvSpPr>
            <p:spPr>
              <a:xfrm>
                <a:off x="9695072" y="4523450"/>
                <a:ext cx="637534" cy="637534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3DB3FA27-D73D-4269-BDA9-A3E0A9D034F8}"/>
                  </a:ext>
                </a:extLst>
              </p:cNvPr>
              <p:cNvSpPr/>
              <p:nvPr/>
            </p:nvSpPr>
            <p:spPr>
              <a:xfrm>
                <a:off x="9775631" y="4608509"/>
                <a:ext cx="467417" cy="467417"/>
              </a:xfrm>
              <a:prstGeom prst="ellipse">
                <a:avLst/>
              </a:prstGeom>
              <a:solidFill>
                <a:srgbClr val="C981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5" name="Ellipse 54">
                <a:extLst>
                  <a:ext uri="{FF2B5EF4-FFF2-40B4-BE49-F238E27FC236}">
                    <a16:creationId xmlns:a16="http://schemas.microsoft.com/office/drawing/2014/main" id="{CF74085D-CA8B-43C9-9452-FD63E46F40DA}"/>
                  </a:ext>
                </a:extLst>
              </p:cNvPr>
              <p:cNvSpPr/>
              <p:nvPr/>
            </p:nvSpPr>
            <p:spPr>
              <a:xfrm>
                <a:off x="9855654" y="4694035"/>
                <a:ext cx="307370" cy="307370"/>
              </a:xfrm>
              <a:prstGeom prst="ellipse">
                <a:avLst/>
              </a:prstGeom>
              <a:solidFill>
                <a:srgbClr val="CA16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D77C7302-D693-49F2-ABE5-4090FBE445FF}"/>
              </a:ext>
            </a:extLst>
          </p:cNvPr>
          <p:cNvCxnSpPr>
            <a:cxnSpLocks/>
            <a:stCxn id="61" idx="2"/>
          </p:cNvCxnSpPr>
          <p:nvPr/>
        </p:nvCxnSpPr>
        <p:spPr>
          <a:xfrm flipH="1">
            <a:off x="9692640" y="4130227"/>
            <a:ext cx="326461" cy="7265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feld 60">
            <a:extLst>
              <a:ext uri="{FF2B5EF4-FFF2-40B4-BE49-F238E27FC236}">
                <a16:creationId xmlns:a16="http://schemas.microsoft.com/office/drawing/2014/main" id="{515E791B-270E-4EA4-896E-FDE6F5784C9E}"/>
              </a:ext>
            </a:extLst>
          </p:cNvPr>
          <p:cNvSpPr txBox="1"/>
          <p:nvPr/>
        </p:nvSpPr>
        <p:spPr>
          <a:xfrm>
            <a:off x="9192592" y="3289997"/>
            <a:ext cx="1653017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Visualisierung</a:t>
            </a:r>
            <a:br>
              <a:rPr lang="de-DE" dirty="0"/>
            </a:br>
            <a:r>
              <a:rPr lang="de-DE" dirty="0"/>
              <a:t>prognostizierte</a:t>
            </a:r>
            <a:br>
              <a:rPr lang="de-DE" dirty="0"/>
            </a:br>
            <a:r>
              <a:rPr lang="de-DE" dirty="0"/>
              <a:t>Lasteinleitung</a:t>
            </a:r>
          </a:p>
        </p:txBody>
      </p:sp>
      <p:pic>
        <p:nvPicPr>
          <p:cNvPr id="82" name="Grafik 81">
            <a:extLst>
              <a:ext uri="{FF2B5EF4-FFF2-40B4-BE49-F238E27FC236}">
                <a16:creationId xmlns:a16="http://schemas.microsoft.com/office/drawing/2014/main" id="{A95F937C-AACD-4F9F-971F-50E1E5E5CEC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18" b="2778"/>
          <a:stretch/>
        </p:blipFill>
        <p:spPr>
          <a:xfrm>
            <a:off x="1026582" y="1307677"/>
            <a:ext cx="4167536" cy="462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60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2300" y="346075"/>
            <a:ext cx="10580687" cy="684213"/>
          </a:xfrm>
        </p:spPr>
        <p:txBody>
          <a:bodyPr/>
          <a:lstStyle/>
          <a:p>
            <a:r>
              <a:rPr lang="de-DE" dirty="0"/>
              <a:t>5. Weitere Vorgehensweise</a:t>
            </a:r>
            <a:br>
              <a:rPr lang="de-DE" dirty="0"/>
            </a:br>
            <a:endParaRPr lang="de-DE" sz="2000" dirty="0"/>
          </a:p>
        </p:txBody>
      </p:sp>
      <p:cxnSp>
        <p:nvCxnSpPr>
          <p:cNvPr id="3" name="Gerader Verbinder 2"/>
          <p:cNvCxnSpPr/>
          <p:nvPr/>
        </p:nvCxnSpPr>
        <p:spPr>
          <a:xfrm>
            <a:off x="622300" y="1124744"/>
            <a:ext cx="10944000" cy="0"/>
          </a:xfrm>
          <a:prstGeom prst="line">
            <a:avLst/>
          </a:prstGeom>
          <a:ln w="381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/>
          <p:cNvSpPr>
            <a:spLocks noGrp="1"/>
          </p:cNvSpPr>
          <p:nvPr>
            <p:ph sz="quarter" idx="10"/>
          </p:nvPr>
        </p:nvSpPr>
        <p:spPr>
          <a:xfrm>
            <a:off x="874710" y="1484313"/>
            <a:ext cx="10691589" cy="4344987"/>
          </a:xfrm>
        </p:spPr>
        <p:txBody>
          <a:bodyPr/>
          <a:lstStyle/>
          <a:p>
            <a:r>
              <a:rPr lang="de-DE" b="1" dirty="0"/>
              <a:t>Elektromechanische Kontaktierungslösungen und Beschichtung: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Elektromechanische Charakterisierung der hergestellten Kontaktierungslösungen (elektrische Leitkleber, Crimpen und Löten)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Beschichtung mit PVC + Haftvermittler auf dem Line-</a:t>
            </a:r>
            <a:r>
              <a:rPr lang="de-DE" dirty="0" err="1"/>
              <a:t>Coater</a:t>
            </a:r>
            <a:r>
              <a:rPr lang="de-DE" dirty="0"/>
              <a:t> am ITM</a:t>
            </a:r>
          </a:p>
          <a:p>
            <a:r>
              <a:rPr lang="de-DE" b="1" dirty="0"/>
              <a:t>Charakterisierung der Membran mit integrierten Sensornetzwerken: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Uniaxiale zyklische Zugversuche in Anlehnung an DIN EN ISO 1421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Mit eingebrachter Strukturschädigung in Anlehnung DIN EN 1875-3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Biaxiale</a:t>
            </a:r>
            <a:r>
              <a:rPr lang="de-DE" dirty="0"/>
              <a:t> Zugversuche in Anlehnung an DIN EN 17117-1</a:t>
            </a:r>
          </a:p>
          <a:p>
            <a:r>
              <a:rPr lang="de-DE" b="1" dirty="0"/>
              <a:t>Entwicklung echtzeitfähiger Algorithmen: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Finalisierung Demonstrator zur Lokalisierung und Visualisierung aufgebrachter Lasten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Erweiterung des KI-Modells zur Ermittlung des vollflächigen Spannungszustandes </a:t>
            </a:r>
          </a:p>
        </p:txBody>
      </p:sp>
    </p:spTree>
    <p:extLst>
      <p:ext uri="{BB962C8B-B14F-4D97-AF65-F5344CB8AC3E}">
        <p14:creationId xmlns:p14="http://schemas.microsoft.com/office/powerpoint/2010/main" val="183115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2300" y="346075"/>
            <a:ext cx="10580687" cy="684213"/>
          </a:xfrm>
        </p:spPr>
        <p:txBody>
          <a:bodyPr/>
          <a:lstStyle/>
          <a:p>
            <a:r>
              <a:rPr lang="de-DE" dirty="0"/>
              <a:t>6. Veröffentlichungen</a:t>
            </a:r>
            <a:br>
              <a:rPr lang="de-DE" dirty="0"/>
            </a:br>
            <a:endParaRPr lang="de-DE" sz="2000" dirty="0"/>
          </a:p>
        </p:txBody>
      </p:sp>
      <p:cxnSp>
        <p:nvCxnSpPr>
          <p:cNvPr id="3" name="Gerader Verbinder 2"/>
          <p:cNvCxnSpPr/>
          <p:nvPr/>
        </p:nvCxnSpPr>
        <p:spPr>
          <a:xfrm>
            <a:off x="622300" y="1124744"/>
            <a:ext cx="10944000" cy="0"/>
          </a:xfrm>
          <a:prstGeom prst="line">
            <a:avLst/>
          </a:prstGeom>
          <a:ln w="381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/>
          <p:cNvSpPr>
            <a:spLocks noGrp="1"/>
          </p:cNvSpPr>
          <p:nvPr>
            <p:ph sz="quarter" idx="10"/>
          </p:nvPr>
        </p:nvSpPr>
        <p:spPr>
          <a:xfrm>
            <a:off x="622300" y="1484313"/>
            <a:ext cx="10943999" cy="4344987"/>
          </a:xfrm>
        </p:spPr>
        <p:txBody>
          <a:bodyPr/>
          <a:lstStyle/>
          <a:p>
            <a:r>
              <a:rPr lang="de-DE" dirty="0"/>
              <a:t>Posterbeiträge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ADD-ITC 2023: „Textile Sensor Systems“ (12/2023)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Techtextil</a:t>
            </a:r>
            <a:r>
              <a:rPr lang="de-DE" dirty="0"/>
              <a:t> 2024: „Smart Textiles and Smart Composites“ (06/2024)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ADD-ITC 2024: „</a:t>
            </a:r>
            <a:r>
              <a:rPr lang="en-US" dirty="0"/>
              <a:t>AI for Smart Textiles and Monitoring Applications” (11/2024)</a:t>
            </a:r>
            <a:endParaRPr lang="de-DE" dirty="0"/>
          </a:p>
          <a:p>
            <a:endParaRPr lang="de-DE" dirty="0"/>
          </a:p>
          <a:p>
            <a:r>
              <a:rPr lang="de-DE" dirty="0"/>
              <a:t>Geplant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Vortrag auf </a:t>
            </a:r>
            <a:r>
              <a:rPr lang="de-DE" dirty="0" err="1"/>
              <a:t>Structural</a:t>
            </a:r>
            <a:r>
              <a:rPr lang="de-DE" dirty="0"/>
              <a:t> </a:t>
            </a:r>
            <a:r>
              <a:rPr lang="de-DE" dirty="0" err="1"/>
              <a:t>Membranes</a:t>
            </a:r>
            <a:r>
              <a:rPr lang="de-DE" dirty="0"/>
              <a:t> München (10/2025)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Abschlussveröffentlichung: „Global </a:t>
            </a:r>
            <a:r>
              <a:rPr lang="de-DE" dirty="0" err="1"/>
              <a:t>deformation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textile </a:t>
            </a:r>
            <a:r>
              <a:rPr lang="de-DE" dirty="0" err="1"/>
              <a:t>membranes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discrete</a:t>
            </a:r>
            <a:r>
              <a:rPr lang="de-DE" dirty="0"/>
              <a:t> textile </a:t>
            </a:r>
            <a:r>
              <a:rPr lang="de-DE" dirty="0" err="1"/>
              <a:t>sensor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 and AI“ (Q3/2025)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220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961691" y="3666522"/>
            <a:ext cx="10642599" cy="972108"/>
          </a:xfrm>
        </p:spPr>
        <p:txBody>
          <a:bodyPr/>
          <a:lstStyle/>
          <a:p>
            <a:r>
              <a:rPr lang="de-DE" dirty="0"/>
              <a:t>Vielen Dank für Ihre Aufmerksamkeit!</a:t>
            </a:r>
          </a:p>
        </p:txBody>
      </p:sp>
      <p:cxnSp>
        <p:nvCxnSpPr>
          <p:cNvPr id="5" name="Gerader Verbinder 4"/>
          <p:cNvCxnSpPr/>
          <p:nvPr/>
        </p:nvCxnSpPr>
        <p:spPr>
          <a:xfrm>
            <a:off x="1961691" y="4152576"/>
            <a:ext cx="82629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77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el 3"/>
          <p:cNvSpPr txBox="1">
            <a:spLocks/>
          </p:cNvSpPr>
          <p:nvPr/>
        </p:nvSpPr>
        <p:spPr bwMode="auto">
          <a:xfrm>
            <a:off x="622300" y="334800"/>
            <a:ext cx="10944000" cy="67710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pPr marL="0" marR="0" lvl="0" indent="0" algn="l" defTabSz="5040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Projektdaten</a:t>
            </a:r>
            <a:br>
              <a:rPr kumimoji="0" lang="de-DE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</a:br>
            <a:endParaRPr kumimoji="0" lang="de-DE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+mj-ea"/>
              <a:cs typeface="+mj-cs"/>
            </a:endParaRPr>
          </a:p>
        </p:txBody>
      </p:sp>
      <p:cxnSp>
        <p:nvCxnSpPr>
          <p:cNvPr id="122" name="Gerader Verbinder 121"/>
          <p:cNvCxnSpPr/>
          <p:nvPr/>
        </p:nvCxnSpPr>
        <p:spPr>
          <a:xfrm>
            <a:off x="622300" y="1124744"/>
            <a:ext cx="10944000" cy="0"/>
          </a:xfrm>
          <a:prstGeom prst="line">
            <a:avLst/>
          </a:prstGeom>
          <a:noFill/>
          <a:ln w="38100" cap="flat" cmpd="thickThin" algn="ctr">
            <a:solidFill>
              <a:schemeClr val="tx1"/>
            </a:solidFill>
            <a:prstDash val="solid"/>
          </a:ln>
          <a:effectLst/>
        </p:spPr>
      </p:cxn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622300" y="1484313"/>
            <a:ext cx="10944000" cy="4344987"/>
          </a:xfrm>
        </p:spPr>
        <p:txBody>
          <a:bodyPr/>
          <a:lstStyle/>
          <a:p>
            <a:r>
              <a:rPr lang="de-DE" sz="2000" dirty="0"/>
              <a:t>Förderprogramm:			DLR IGF</a:t>
            </a:r>
          </a:p>
          <a:p>
            <a:r>
              <a:rPr lang="de-DE" sz="2000" dirty="0"/>
              <a:t>Gesamte Laufzeit :			01.12.2022 – 31.08.2025			</a:t>
            </a:r>
            <a:br>
              <a:rPr lang="de-DE" sz="2000" dirty="0"/>
            </a:br>
            <a:r>
              <a:rPr lang="de-DE" sz="2000" dirty="0"/>
              <a:t>		</a:t>
            </a:r>
          </a:p>
          <a:p>
            <a:r>
              <a:rPr lang="de-DE" sz="2000" dirty="0"/>
              <a:t>Fördersumme:	insgesamt:		253.179,45 €</a:t>
            </a:r>
          </a:p>
          <a:p>
            <a:endParaRPr lang="de-DE" sz="2000" dirty="0"/>
          </a:p>
          <a:p>
            <a:r>
              <a:rPr lang="de-DE" sz="2000" dirty="0"/>
              <a:t>Projektleitung:				Univ.-Prof. Dr.-Ing. habil. Dipl.-Wirt. Ing. Chokri Cherif</a:t>
            </a:r>
          </a:p>
          <a:p>
            <a:r>
              <a:rPr lang="de-DE" sz="2000" dirty="0"/>
              <a:t>					</a:t>
            </a:r>
          </a:p>
          <a:p>
            <a:r>
              <a:rPr lang="de-DE" sz="2000" dirty="0"/>
              <a:t>Wissenschaftliche Bearbeitung:	Karl Kopelmann, Phuong Ngoc Ngo, Florian Schmidt, 					Tobias Lang, Anna Happel</a:t>
            </a:r>
          </a:p>
          <a:p>
            <a:r>
              <a:rPr lang="de-DE" sz="2000" dirty="0"/>
              <a:t>Studentische Hilfskräfte:		Anh Le Xuan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6751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el 3"/>
          <p:cNvSpPr txBox="1">
            <a:spLocks/>
          </p:cNvSpPr>
          <p:nvPr/>
        </p:nvSpPr>
        <p:spPr bwMode="auto">
          <a:xfrm>
            <a:off x="622300" y="334800"/>
            <a:ext cx="10944000" cy="67710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pPr marL="0" marR="0" lvl="0" indent="0" algn="l" defTabSz="5040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Gliederung</a:t>
            </a:r>
            <a:br>
              <a:rPr kumimoji="0" lang="de-DE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</a:br>
            <a:endParaRPr kumimoji="0" lang="de-DE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+mj-ea"/>
              <a:cs typeface="+mj-cs"/>
            </a:endParaRPr>
          </a:p>
        </p:txBody>
      </p:sp>
      <p:cxnSp>
        <p:nvCxnSpPr>
          <p:cNvPr id="29" name="Gerader Verbinder 28"/>
          <p:cNvCxnSpPr/>
          <p:nvPr/>
        </p:nvCxnSpPr>
        <p:spPr>
          <a:xfrm>
            <a:off x="622300" y="1124744"/>
            <a:ext cx="10944000" cy="0"/>
          </a:xfrm>
          <a:prstGeom prst="line">
            <a:avLst/>
          </a:prstGeom>
          <a:noFill/>
          <a:ln w="38100" cap="flat" cmpd="thickThin" algn="ctr">
            <a:solidFill>
              <a:srgbClr val="000000"/>
            </a:solidFill>
            <a:prstDash val="solid"/>
          </a:ln>
          <a:effectLst/>
        </p:spPr>
      </p:cxnSp>
      <p:sp>
        <p:nvSpPr>
          <p:cNvPr id="3" name="Rechteck 2"/>
          <p:cNvSpPr/>
          <p:nvPr/>
        </p:nvSpPr>
        <p:spPr>
          <a:xfrm>
            <a:off x="874711" y="1581983"/>
            <a:ext cx="10949016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6000" lvl="1" indent="-324000" defTabSz="914400">
              <a:spcBef>
                <a:spcPct val="70000"/>
              </a:spcBef>
              <a:spcAft>
                <a:spcPct val="20000"/>
              </a:spcAft>
              <a:buFont typeface="Verdana" pitchFamily="34" charset="0"/>
              <a:buAutoNum type="arabicPeriod"/>
              <a:tabLst>
                <a:tab pos="357188" algn="l"/>
              </a:tabLst>
            </a:pPr>
            <a:r>
              <a:rPr lang="de-DE" altLang="de-DE" sz="2000" dirty="0">
                <a:solidFill>
                  <a:srgbClr val="00305E"/>
                </a:solidFill>
                <a:latin typeface="Open Sans" panose="020B0606030504020204" pitchFamily="34" charset="0"/>
              </a:rPr>
              <a:t>Ausgangssituation / Problemstellung / Motivation</a:t>
            </a:r>
          </a:p>
          <a:p>
            <a:pPr marL="396000" lvl="1" indent="-324000" defTabSz="914400">
              <a:spcBef>
                <a:spcPct val="70000"/>
              </a:spcBef>
              <a:spcAft>
                <a:spcPct val="20000"/>
              </a:spcAft>
              <a:buFont typeface="Verdana" pitchFamily="34" charset="0"/>
              <a:buAutoNum type="arabicPeriod"/>
              <a:tabLst>
                <a:tab pos="357188" algn="l"/>
              </a:tabLst>
            </a:pPr>
            <a:r>
              <a:rPr lang="de-DE" altLang="de-DE" sz="2000" dirty="0">
                <a:solidFill>
                  <a:srgbClr val="00305E"/>
                </a:solidFill>
                <a:latin typeface="Open Sans" panose="020B0606030504020204" pitchFamily="34" charset="0"/>
              </a:rPr>
              <a:t>Zielsetzung des Projektes</a:t>
            </a:r>
          </a:p>
          <a:p>
            <a:pPr marL="396000" lvl="1" indent="-324000" defTabSz="914400">
              <a:spcBef>
                <a:spcPct val="70000"/>
              </a:spcBef>
              <a:spcAft>
                <a:spcPct val="20000"/>
              </a:spcAft>
              <a:buFont typeface="Verdana" pitchFamily="34" charset="0"/>
              <a:buAutoNum type="arabicPeriod"/>
              <a:tabLst>
                <a:tab pos="357188" algn="l"/>
              </a:tabLst>
            </a:pPr>
            <a:r>
              <a:rPr lang="de-DE" altLang="de-DE" sz="2000" dirty="0">
                <a:solidFill>
                  <a:srgbClr val="00305E"/>
                </a:solidFill>
                <a:latin typeface="Open Sans" panose="020B0606030504020204" pitchFamily="34" charset="0"/>
              </a:rPr>
              <a:t>Lösungsweg / Arbeitsschritte</a:t>
            </a:r>
          </a:p>
          <a:p>
            <a:pPr marL="396000" lvl="1" indent="-324000" defTabSz="914400">
              <a:spcBef>
                <a:spcPct val="70000"/>
              </a:spcBef>
              <a:buFont typeface="Verdana" pitchFamily="34" charset="0"/>
              <a:buAutoNum type="arabicPeriod"/>
              <a:tabLst>
                <a:tab pos="357188" algn="l"/>
              </a:tabLst>
            </a:pPr>
            <a:r>
              <a:rPr lang="de-DE" altLang="de-DE" sz="2000" dirty="0">
                <a:solidFill>
                  <a:srgbClr val="00305E"/>
                </a:solidFill>
                <a:latin typeface="Open Sans" panose="020B0606030504020204" pitchFamily="34" charset="0"/>
              </a:rPr>
              <a:t>Ergebnisse</a:t>
            </a:r>
          </a:p>
          <a:p>
            <a:pPr marL="396000" lvl="1" indent="-324000" defTabSz="914400">
              <a:spcBef>
                <a:spcPct val="70000"/>
              </a:spcBef>
              <a:buFont typeface="Verdana" pitchFamily="34" charset="0"/>
              <a:buAutoNum type="arabicPeriod"/>
              <a:tabLst>
                <a:tab pos="357188" algn="l"/>
              </a:tabLst>
            </a:pPr>
            <a:r>
              <a:rPr lang="de-DE" altLang="de-DE" sz="2000" dirty="0">
                <a:solidFill>
                  <a:srgbClr val="00305E"/>
                </a:solidFill>
                <a:latin typeface="Open Sans" panose="020B0606030504020204" pitchFamily="34" charset="0"/>
              </a:rPr>
              <a:t>Weitere Vorgehensweise</a:t>
            </a:r>
          </a:p>
          <a:p>
            <a:pPr marL="396000" lvl="1" indent="-324000" defTabSz="914400">
              <a:spcBef>
                <a:spcPct val="70000"/>
              </a:spcBef>
              <a:buFont typeface="Verdana" pitchFamily="34" charset="0"/>
              <a:buAutoNum type="arabicPeriod"/>
              <a:tabLst>
                <a:tab pos="357188" algn="l"/>
              </a:tabLst>
            </a:pPr>
            <a:r>
              <a:rPr lang="de-DE" altLang="de-DE" sz="2000" dirty="0">
                <a:solidFill>
                  <a:srgbClr val="00305E"/>
                </a:solidFill>
                <a:latin typeface="Open Sans" panose="020B0606030504020204" pitchFamily="34" charset="0"/>
              </a:rPr>
              <a:t>Veröffentlichungen</a:t>
            </a:r>
          </a:p>
        </p:txBody>
      </p:sp>
    </p:spTree>
    <p:extLst>
      <p:ext uri="{BB962C8B-B14F-4D97-AF65-F5344CB8AC3E}">
        <p14:creationId xmlns:p14="http://schemas.microsoft.com/office/powerpoint/2010/main" val="66219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el 3"/>
          <p:cNvSpPr txBox="1">
            <a:spLocks/>
          </p:cNvSpPr>
          <p:nvPr/>
        </p:nvSpPr>
        <p:spPr bwMode="auto">
          <a:xfrm>
            <a:off x="622300" y="334800"/>
            <a:ext cx="10944000" cy="67710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pPr marL="0" marR="0" lvl="0" indent="0" algn="l" defTabSz="5040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1. Ausgangssituation – Problemstellung – Motivation</a:t>
            </a:r>
            <a:br>
              <a:rPr kumimoji="0" lang="de-DE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</a:br>
            <a:r>
              <a:rPr kumimoji="0" lang="de-DE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Bedarf nach Methoden</a:t>
            </a:r>
            <a:r>
              <a:rPr kumimoji="0" lang="de-DE" sz="20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 zur Auslegung und Produktion von adaptiven FKV</a:t>
            </a:r>
            <a:endParaRPr kumimoji="0" lang="de-DE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+mj-ea"/>
              <a:cs typeface="+mj-cs"/>
            </a:endParaRPr>
          </a:p>
        </p:txBody>
      </p:sp>
      <p:cxnSp>
        <p:nvCxnSpPr>
          <p:cNvPr id="122" name="Gerader Verbinder 121"/>
          <p:cNvCxnSpPr/>
          <p:nvPr/>
        </p:nvCxnSpPr>
        <p:spPr>
          <a:xfrm>
            <a:off x="622300" y="1124744"/>
            <a:ext cx="10944000" cy="0"/>
          </a:xfrm>
          <a:prstGeom prst="line">
            <a:avLst/>
          </a:prstGeom>
          <a:noFill/>
          <a:ln w="38100" cap="flat" cmpd="thickThin" algn="ctr">
            <a:solidFill>
              <a:schemeClr val="tx1"/>
            </a:solidFill>
            <a:prstDash val="solid"/>
          </a:ln>
          <a:effectLst/>
        </p:spPr>
      </p:cxn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874712" y="1484313"/>
            <a:ext cx="5507300" cy="43449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Bedarf nach </a:t>
            </a:r>
            <a:r>
              <a:rPr lang="de-DE" dirty="0" err="1"/>
              <a:t>Structural</a:t>
            </a:r>
            <a:r>
              <a:rPr lang="de-DE" dirty="0"/>
              <a:t> </a:t>
            </a:r>
            <a:r>
              <a:rPr lang="de-DE" dirty="0" err="1"/>
              <a:t>Health</a:t>
            </a:r>
            <a:r>
              <a:rPr lang="de-DE" dirty="0"/>
              <a:t> Monitoring in vielen Anwendungen für textile Membranen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oft inhomogene komplexe Belastungsszenarien, z.B. durch Witterungseinflüsse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Standzeiten oft nicht erreichbar aufgrund mangelnder Überprüfungen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874712" y="3075849"/>
            <a:ext cx="5792008" cy="2753451"/>
            <a:chOff x="1169072" y="2933308"/>
            <a:chExt cx="5792008" cy="2753451"/>
          </a:xfrm>
        </p:grpSpPr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1785" y="3455045"/>
              <a:ext cx="5579295" cy="2231714"/>
            </a:xfrm>
            <a:prstGeom prst="rect">
              <a:avLst/>
            </a:prstGeom>
          </p:spPr>
        </p:pic>
        <p:sp>
          <p:nvSpPr>
            <p:cNvPr id="14" name="Textfeld 13"/>
            <p:cNvSpPr txBox="1"/>
            <p:nvPr/>
          </p:nvSpPr>
          <p:spPr>
            <a:xfrm rot="16200000">
              <a:off x="5060" y="4097320"/>
              <a:ext cx="2753451" cy="4254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/>
                <a:t>Quelle: Land und Forst </a:t>
              </a:r>
            </a:p>
          </p:txBody>
        </p:sp>
      </p:grpSp>
      <p:grpSp>
        <p:nvGrpSpPr>
          <p:cNvPr id="10" name="Gruppieren 9"/>
          <p:cNvGrpSpPr/>
          <p:nvPr/>
        </p:nvGrpSpPr>
        <p:grpSpPr>
          <a:xfrm>
            <a:off x="6831669" y="1803054"/>
            <a:ext cx="4734631" cy="3255502"/>
            <a:chOff x="6831669" y="1803054"/>
            <a:chExt cx="4734631" cy="3255502"/>
          </a:xfrm>
        </p:grpSpPr>
        <p:sp>
          <p:nvSpPr>
            <p:cNvPr id="20" name="Textfeld 19"/>
            <p:cNvSpPr txBox="1"/>
            <p:nvPr/>
          </p:nvSpPr>
          <p:spPr>
            <a:xfrm rot="16200000">
              <a:off x="5467231" y="3167492"/>
              <a:ext cx="3255501" cy="5266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50" dirty="0"/>
                <a:t>Quelle: Sächsische.de </a:t>
              </a:r>
            </a:p>
          </p:txBody>
        </p:sp>
        <p:pic>
          <p:nvPicPr>
            <p:cNvPr id="21" name="Grafik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4679" y="2057475"/>
              <a:ext cx="4501621" cy="30010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6316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2300" y="346075"/>
            <a:ext cx="10580687" cy="684213"/>
          </a:xfrm>
        </p:spPr>
        <p:txBody>
          <a:bodyPr/>
          <a:lstStyle/>
          <a:p>
            <a:r>
              <a:rPr lang="de-DE" dirty="0"/>
              <a:t>2. Zielsetzung des Projekts</a:t>
            </a:r>
            <a:br>
              <a:rPr lang="de-DE" dirty="0"/>
            </a:br>
            <a:r>
              <a:rPr lang="de-DE" sz="2000" b="0" dirty="0"/>
              <a:t>Konzept und Lösungsweg</a:t>
            </a:r>
            <a:endParaRPr lang="de-DE" sz="2000" dirty="0"/>
          </a:p>
        </p:txBody>
      </p:sp>
      <p:cxnSp>
        <p:nvCxnSpPr>
          <p:cNvPr id="3" name="Gerader Verbinder 2"/>
          <p:cNvCxnSpPr/>
          <p:nvPr/>
        </p:nvCxnSpPr>
        <p:spPr>
          <a:xfrm>
            <a:off x="622300" y="1124744"/>
            <a:ext cx="10944000" cy="0"/>
          </a:xfrm>
          <a:prstGeom prst="line">
            <a:avLst/>
          </a:prstGeom>
          <a:ln w="381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7768248" cy="43449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Umfassende Analyse mehrachsiger Belastungszustände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Anpassung textiler </a:t>
            </a:r>
            <a:r>
              <a:rPr lang="de-DE" dirty="0" err="1"/>
              <a:t>resistiver</a:t>
            </a:r>
            <a:r>
              <a:rPr lang="de-DE" dirty="0"/>
              <a:t> Dehnungssensoren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Implementieren neuronaler Netze: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de-DE" dirty="0"/>
              <a:t>Übertragung von diskreten Messwertänderungen zu lokalen Dehnungskennwerten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de-DE" dirty="0"/>
              <a:t>Echtzeitübertragung der lokalen Dehnungskennwerte auf vollflächige Spannungskennwerte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Ausgabe des vollflächigen Spannungszustandes der Membran in Echtzeit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Erarbeiten von Konzepten für universelle Anwendbarkeit der Methodik (Zerlegung in geometrische Substrukturen)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Funktionsnachweis anhand eines Demonstrators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3" t="16045" r="19217" b="17232"/>
          <a:stretch/>
        </p:blipFill>
        <p:spPr>
          <a:xfrm>
            <a:off x="9018740" y="1484313"/>
            <a:ext cx="2547560" cy="187519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11"/>
          <a:stretch/>
        </p:blipFill>
        <p:spPr>
          <a:xfrm>
            <a:off x="8642959" y="3669395"/>
            <a:ext cx="2210844" cy="215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66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el 3"/>
          <p:cNvSpPr txBox="1">
            <a:spLocks/>
          </p:cNvSpPr>
          <p:nvPr/>
        </p:nvSpPr>
        <p:spPr bwMode="auto">
          <a:xfrm>
            <a:off x="622300" y="334800"/>
            <a:ext cx="10944000" cy="67710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pPr marL="0" marR="0" lvl="0" indent="0" algn="l" defTabSz="5040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3. Lösungsweg / Arbeitsschritte</a:t>
            </a:r>
            <a:br>
              <a:rPr kumimoji="0" lang="de-DE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</a:br>
            <a:r>
              <a:rPr kumimoji="0" lang="de-DE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Übersicht Zeitplan</a:t>
            </a:r>
            <a:endParaRPr kumimoji="0" lang="de-DE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+mj-ea"/>
              <a:cs typeface="+mj-cs"/>
            </a:endParaRPr>
          </a:p>
        </p:txBody>
      </p:sp>
      <p:cxnSp>
        <p:nvCxnSpPr>
          <p:cNvPr id="122" name="Gerader Verbinder 121"/>
          <p:cNvCxnSpPr/>
          <p:nvPr/>
        </p:nvCxnSpPr>
        <p:spPr>
          <a:xfrm>
            <a:off x="622300" y="1124744"/>
            <a:ext cx="10944000" cy="0"/>
          </a:xfrm>
          <a:prstGeom prst="line">
            <a:avLst/>
          </a:prstGeom>
          <a:noFill/>
          <a:ln w="38100" cap="flat" cmpd="thickThin" algn="ctr">
            <a:solidFill>
              <a:schemeClr val="tx1"/>
            </a:solidFill>
            <a:prstDash val="solid"/>
          </a:ln>
          <a:effectLst/>
        </p:spPr>
      </p:cxn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320341"/>
              </p:ext>
            </p:extLst>
          </p:nvPr>
        </p:nvGraphicFramePr>
        <p:xfrm>
          <a:off x="622297" y="1916202"/>
          <a:ext cx="10345723" cy="3492797"/>
        </p:xfrm>
        <a:graphic>
          <a:graphicData uri="http://schemas.openxmlformats.org/drawingml/2006/table">
            <a:tbl>
              <a:tblPr firstRow="1" firstCol="1" bandRow="1"/>
              <a:tblGrid>
                <a:gridCol w="342573">
                  <a:extLst>
                    <a:ext uri="{9D8B030D-6E8A-4147-A177-3AD203B41FA5}">
                      <a16:colId xmlns:a16="http://schemas.microsoft.com/office/drawing/2014/main" val="3079820261"/>
                    </a:ext>
                  </a:extLst>
                </a:gridCol>
                <a:gridCol w="3425734">
                  <a:extLst>
                    <a:ext uri="{9D8B030D-6E8A-4147-A177-3AD203B41FA5}">
                      <a16:colId xmlns:a16="http://schemas.microsoft.com/office/drawing/2014/main" val="2743033493"/>
                    </a:ext>
                  </a:extLst>
                </a:gridCol>
                <a:gridCol w="274059">
                  <a:extLst>
                    <a:ext uri="{9D8B030D-6E8A-4147-A177-3AD203B41FA5}">
                      <a16:colId xmlns:a16="http://schemas.microsoft.com/office/drawing/2014/main" val="3000050508"/>
                    </a:ext>
                  </a:extLst>
                </a:gridCol>
                <a:gridCol w="274059">
                  <a:extLst>
                    <a:ext uri="{9D8B030D-6E8A-4147-A177-3AD203B41FA5}">
                      <a16:colId xmlns:a16="http://schemas.microsoft.com/office/drawing/2014/main" val="2962832951"/>
                    </a:ext>
                  </a:extLst>
                </a:gridCol>
                <a:gridCol w="274059">
                  <a:extLst>
                    <a:ext uri="{9D8B030D-6E8A-4147-A177-3AD203B41FA5}">
                      <a16:colId xmlns:a16="http://schemas.microsoft.com/office/drawing/2014/main" val="4018813112"/>
                    </a:ext>
                  </a:extLst>
                </a:gridCol>
                <a:gridCol w="274059">
                  <a:extLst>
                    <a:ext uri="{9D8B030D-6E8A-4147-A177-3AD203B41FA5}">
                      <a16:colId xmlns:a16="http://schemas.microsoft.com/office/drawing/2014/main" val="1596467880"/>
                    </a:ext>
                  </a:extLst>
                </a:gridCol>
                <a:gridCol w="274059">
                  <a:extLst>
                    <a:ext uri="{9D8B030D-6E8A-4147-A177-3AD203B41FA5}">
                      <a16:colId xmlns:a16="http://schemas.microsoft.com/office/drawing/2014/main" val="3864170743"/>
                    </a:ext>
                  </a:extLst>
                </a:gridCol>
                <a:gridCol w="274059">
                  <a:extLst>
                    <a:ext uri="{9D8B030D-6E8A-4147-A177-3AD203B41FA5}">
                      <a16:colId xmlns:a16="http://schemas.microsoft.com/office/drawing/2014/main" val="971561150"/>
                    </a:ext>
                  </a:extLst>
                </a:gridCol>
                <a:gridCol w="274059">
                  <a:extLst>
                    <a:ext uri="{9D8B030D-6E8A-4147-A177-3AD203B41FA5}">
                      <a16:colId xmlns:a16="http://schemas.microsoft.com/office/drawing/2014/main" val="4006438432"/>
                    </a:ext>
                  </a:extLst>
                </a:gridCol>
                <a:gridCol w="274059">
                  <a:extLst>
                    <a:ext uri="{9D8B030D-6E8A-4147-A177-3AD203B41FA5}">
                      <a16:colId xmlns:a16="http://schemas.microsoft.com/office/drawing/2014/main" val="3530571244"/>
                    </a:ext>
                  </a:extLst>
                </a:gridCol>
                <a:gridCol w="274059">
                  <a:extLst>
                    <a:ext uri="{9D8B030D-6E8A-4147-A177-3AD203B41FA5}">
                      <a16:colId xmlns:a16="http://schemas.microsoft.com/office/drawing/2014/main" val="697720126"/>
                    </a:ext>
                  </a:extLst>
                </a:gridCol>
                <a:gridCol w="274059">
                  <a:extLst>
                    <a:ext uri="{9D8B030D-6E8A-4147-A177-3AD203B41FA5}">
                      <a16:colId xmlns:a16="http://schemas.microsoft.com/office/drawing/2014/main" val="3996510255"/>
                    </a:ext>
                  </a:extLst>
                </a:gridCol>
                <a:gridCol w="274059">
                  <a:extLst>
                    <a:ext uri="{9D8B030D-6E8A-4147-A177-3AD203B41FA5}">
                      <a16:colId xmlns:a16="http://schemas.microsoft.com/office/drawing/2014/main" val="3327097546"/>
                    </a:ext>
                  </a:extLst>
                </a:gridCol>
                <a:gridCol w="274059">
                  <a:extLst>
                    <a:ext uri="{9D8B030D-6E8A-4147-A177-3AD203B41FA5}">
                      <a16:colId xmlns:a16="http://schemas.microsoft.com/office/drawing/2014/main" val="4222041746"/>
                    </a:ext>
                  </a:extLst>
                </a:gridCol>
                <a:gridCol w="274059">
                  <a:extLst>
                    <a:ext uri="{9D8B030D-6E8A-4147-A177-3AD203B41FA5}">
                      <a16:colId xmlns:a16="http://schemas.microsoft.com/office/drawing/2014/main" val="721691318"/>
                    </a:ext>
                  </a:extLst>
                </a:gridCol>
                <a:gridCol w="274059">
                  <a:extLst>
                    <a:ext uri="{9D8B030D-6E8A-4147-A177-3AD203B41FA5}">
                      <a16:colId xmlns:a16="http://schemas.microsoft.com/office/drawing/2014/main" val="1541720781"/>
                    </a:ext>
                  </a:extLst>
                </a:gridCol>
                <a:gridCol w="274059">
                  <a:extLst>
                    <a:ext uri="{9D8B030D-6E8A-4147-A177-3AD203B41FA5}">
                      <a16:colId xmlns:a16="http://schemas.microsoft.com/office/drawing/2014/main" val="1647443503"/>
                    </a:ext>
                  </a:extLst>
                </a:gridCol>
                <a:gridCol w="274059">
                  <a:extLst>
                    <a:ext uri="{9D8B030D-6E8A-4147-A177-3AD203B41FA5}">
                      <a16:colId xmlns:a16="http://schemas.microsoft.com/office/drawing/2014/main" val="1064019353"/>
                    </a:ext>
                  </a:extLst>
                </a:gridCol>
                <a:gridCol w="274059">
                  <a:extLst>
                    <a:ext uri="{9D8B030D-6E8A-4147-A177-3AD203B41FA5}">
                      <a16:colId xmlns:a16="http://schemas.microsoft.com/office/drawing/2014/main" val="487704902"/>
                    </a:ext>
                  </a:extLst>
                </a:gridCol>
                <a:gridCol w="274059">
                  <a:extLst>
                    <a:ext uri="{9D8B030D-6E8A-4147-A177-3AD203B41FA5}">
                      <a16:colId xmlns:a16="http://schemas.microsoft.com/office/drawing/2014/main" val="2701160390"/>
                    </a:ext>
                  </a:extLst>
                </a:gridCol>
                <a:gridCol w="274059">
                  <a:extLst>
                    <a:ext uri="{9D8B030D-6E8A-4147-A177-3AD203B41FA5}">
                      <a16:colId xmlns:a16="http://schemas.microsoft.com/office/drawing/2014/main" val="1961793322"/>
                    </a:ext>
                  </a:extLst>
                </a:gridCol>
                <a:gridCol w="274059">
                  <a:extLst>
                    <a:ext uri="{9D8B030D-6E8A-4147-A177-3AD203B41FA5}">
                      <a16:colId xmlns:a16="http://schemas.microsoft.com/office/drawing/2014/main" val="3728471398"/>
                    </a:ext>
                  </a:extLst>
                </a:gridCol>
                <a:gridCol w="274059">
                  <a:extLst>
                    <a:ext uri="{9D8B030D-6E8A-4147-A177-3AD203B41FA5}">
                      <a16:colId xmlns:a16="http://schemas.microsoft.com/office/drawing/2014/main" val="3972580120"/>
                    </a:ext>
                  </a:extLst>
                </a:gridCol>
                <a:gridCol w="274059">
                  <a:extLst>
                    <a:ext uri="{9D8B030D-6E8A-4147-A177-3AD203B41FA5}">
                      <a16:colId xmlns:a16="http://schemas.microsoft.com/office/drawing/2014/main" val="2274557230"/>
                    </a:ext>
                  </a:extLst>
                </a:gridCol>
                <a:gridCol w="274059">
                  <a:extLst>
                    <a:ext uri="{9D8B030D-6E8A-4147-A177-3AD203B41FA5}">
                      <a16:colId xmlns:a16="http://schemas.microsoft.com/office/drawing/2014/main" val="636061536"/>
                    </a:ext>
                  </a:extLst>
                </a:gridCol>
                <a:gridCol w="274059">
                  <a:extLst>
                    <a:ext uri="{9D8B030D-6E8A-4147-A177-3AD203B41FA5}">
                      <a16:colId xmlns:a16="http://schemas.microsoft.com/office/drawing/2014/main" val="3131354820"/>
                    </a:ext>
                  </a:extLst>
                </a:gridCol>
              </a:tblGrid>
              <a:tr h="317527">
                <a:tc gridSpan="2"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1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Arbeitspakete</a:t>
                      </a:r>
                      <a:endParaRPr lang="de-DE" sz="17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87014" marR="87014" marT="43507" marB="435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1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Q I</a:t>
                      </a: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8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8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1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Q II</a:t>
                      </a: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8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8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1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Q III</a:t>
                      </a: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8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8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1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Q IV</a:t>
                      </a: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8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8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1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Q V</a:t>
                      </a: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8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8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1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Q VI</a:t>
                      </a: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8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8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1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Q VII</a:t>
                      </a: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8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8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1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Q VIII</a:t>
                      </a: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8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8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9431969"/>
                  </a:ext>
                </a:extLst>
              </a:tr>
              <a:tr h="317527">
                <a:tc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1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Präzisierung</a:t>
                      </a:r>
                      <a:r>
                        <a:rPr lang="de-DE" sz="1100" b="0" baseline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 der Anforderungen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633318"/>
                  </a:ext>
                </a:extLst>
              </a:tr>
              <a:tr h="317527">
                <a:tc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2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FEM-Analysen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387664"/>
                  </a:ext>
                </a:extLst>
              </a:tr>
              <a:tr h="317527">
                <a:tc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3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Entwicklung fadenförmiger</a:t>
                      </a:r>
                      <a:r>
                        <a:rPr lang="de-DE" sz="1100" b="0" baseline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 Sensoren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highlight>
                            <a:srgbClr val="00FFFF"/>
                          </a:highlight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4395429"/>
                  </a:ext>
                </a:extLst>
              </a:tr>
              <a:tr h="317527">
                <a:tc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4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Entwicklung funktionalisierter Textilien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196109"/>
                  </a:ext>
                </a:extLst>
              </a:tr>
              <a:tr h="317527">
                <a:tc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5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Verbindungstechnik</a:t>
                      </a:r>
                      <a:r>
                        <a:rPr lang="de-DE" sz="1100" b="0" baseline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 und Beschichtung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80862"/>
                  </a:ext>
                </a:extLst>
              </a:tr>
              <a:tr h="317527">
                <a:tc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6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Charakterisierung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314057"/>
                  </a:ext>
                </a:extLst>
              </a:tr>
              <a:tr h="317527">
                <a:tc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7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Entwicklung echtzeitfähiger Algorithmen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017274"/>
                  </a:ext>
                </a:extLst>
              </a:tr>
              <a:tr h="317527">
                <a:tc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8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Funktionsdemonstrator</a:t>
                      </a:r>
                      <a:r>
                        <a:rPr lang="de-DE" sz="1100" b="0" baseline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: Realisierung/Erprobung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1634485"/>
                  </a:ext>
                </a:extLst>
              </a:tr>
              <a:tr h="317527">
                <a:tc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9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Wirtschaftlichkeitsanalyse</a:t>
                      </a:r>
                      <a:r>
                        <a:rPr lang="de-DE" sz="1100" b="0" baseline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/Verfahrensanweisung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086869"/>
                  </a:ext>
                </a:extLst>
              </a:tr>
              <a:tr h="317527">
                <a:tc>
                  <a:txBody>
                    <a:bodyPr/>
                    <a:lstStyle/>
                    <a:p>
                      <a:pPr marL="457200" indent="-4572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10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Berichtlegung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11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1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de-DE" sz="900" b="0" dirty="0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</a:rPr>
                        <a:t> </a:t>
                      </a: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endParaRPr lang="de-DE" sz="1000" b="1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</a:endParaRPr>
                    </a:p>
                  </a:txBody>
                  <a:tcPr marL="65260" marR="652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552876"/>
                  </a:ext>
                </a:extLst>
              </a:tr>
            </a:tbl>
          </a:graphicData>
        </a:graphic>
      </p:graphicFrame>
      <p:sp>
        <p:nvSpPr>
          <p:cNvPr id="30" name="Rechteck 29"/>
          <p:cNvSpPr/>
          <p:nvPr/>
        </p:nvSpPr>
        <p:spPr>
          <a:xfrm>
            <a:off x="10611878" y="2233066"/>
            <a:ext cx="45719" cy="3175933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45F6F20-57F0-46A1-8403-49970203DBD5}"/>
              </a:ext>
            </a:extLst>
          </p:cNvPr>
          <p:cNvSpPr txBox="1"/>
          <p:nvPr/>
        </p:nvSpPr>
        <p:spPr>
          <a:xfrm>
            <a:off x="622297" y="1359952"/>
            <a:ext cx="6102416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Projektverlängerung um 9 Monate</a:t>
            </a:r>
          </a:p>
        </p:txBody>
      </p:sp>
    </p:spTree>
    <p:extLst>
      <p:ext uri="{BB962C8B-B14F-4D97-AF65-F5344CB8AC3E}">
        <p14:creationId xmlns:p14="http://schemas.microsoft.com/office/powerpoint/2010/main" val="1943109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2300" y="346075"/>
            <a:ext cx="10580687" cy="684213"/>
          </a:xfrm>
        </p:spPr>
        <p:txBody>
          <a:bodyPr/>
          <a:lstStyle/>
          <a:p>
            <a:r>
              <a:rPr lang="de-DE" dirty="0"/>
              <a:t>4. Ergebnisse</a:t>
            </a:r>
            <a:br>
              <a:rPr lang="de-DE" dirty="0"/>
            </a:br>
            <a:r>
              <a:rPr lang="de-DE" sz="2000" b="0" dirty="0"/>
              <a:t>Präzisierung der Anforderungen</a:t>
            </a:r>
            <a:endParaRPr lang="de-DE" sz="2000" dirty="0"/>
          </a:p>
        </p:txBody>
      </p:sp>
      <p:cxnSp>
        <p:nvCxnSpPr>
          <p:cNvPr id="3" name="Gerader Verbinder 2"/>
          <p:cNvCxnSpPr/>
          <p:nvPr/>
        </p:nvCxnSpPr>
        <p:spPr>
          <a:xfrm>
            <a:off x="622300" y="1124744"/>
            <a:ext cx="10944000" cy="0"/>
          </a:xfrm>
          <a:prstGeom prst="line">
            <a:avLst/>
          </a:prstGeom>
          <a:ln w="381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/>
          <p:cNvSpPr>
            <a:spLocks noGrp="1"/>
          </p:cNvSpPr>
          <p:nvPr>
            <p:ph sz="quarter" idx="10"/>
          </p:nvPr>
        </p:nvSpPr>
        <p:spPr>
          <a:xfrm>
            <a:off x="874710" y="1484313"/>
            <a:ext cx="10691589" cy="4344987"/>
          </a:xfrm>
        </p:spPr>
        <p:txBody>
          <a:bodyPr/>
          <a:lstStyle/>
          <a:p>
            <a:r>
              <a:rPr lang="de-DE" b="1" dirty="0"/>
              <a:t>Fadenförmige Sensoren: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Messbereich Dehnung: 0 – 10 %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Material: </a:t>
            </a:r>
            <a:r>
              <a:rPr lang="de-DE" dirty="0" err="1"/>
              <a:t>besilbertes</a:t>
            </a:r>
            <a:r>
              <a:rPr lang="de-DE" dirty="0"/>
              <a:t> Polyamid, </a:t>
            </a:r>
            <a:r>
              <a:rPr lang="de-DE" dirty="0" err="1"/>
              <a:t>Isaohm</a:t>
            </a:r>
            <a:r>
              <a:rPr lang="de-DE" dirty="0"/>
              <a:t>, pseudoelastische Formgedächtnislegierungen</a:t>
            </a:r>
          </a:p>
          <a:p>
            <a:r>
              <a:rPr lang="de-DE" b="1" dirty="0"/>
              <a:t>Membran: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Ein- oder zweilagiges Gewebe aus 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Beschichtung mit PVC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Maximale Dickenabweichung durch Sensor von 0,2 mm</a:t>
            </a:r>
          </a:p>
          <a:p>
            <a:r>
              <a:rPr lang="de-DE" b="1" dirty="0"/>
              <a:t>Sensorsystem: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Ortauflösungsvermögen: 100 Spannungswerte / m²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Echtzeitfähigkeit: Informationsgenerierung jede Sekunde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Genauigkeit: max. 5 % Abweichung zu Ergebnissen der Simulation</a:t>
            </a:r>
          </a:p>
        </p:txBody>
      </p:sp>
    </p:spTree>
    <p:extLst>
      <p:ext uri="{BB962C8B-B14F-4D97-AF65-F5344CB8AC3E}">
        <p14:creationId xmlns:p14="http://schemas.microsoft.com/office/powerpoint/2010/main" val="1940743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8B13A121-6293-4330-A59B-47265F265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043" y="3485870"/>
            <a:ext cx="3372838" cy="252577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966AACF-372D-4E7B-BD05-EC0146AE0C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77"/>
          <a:stretch/>
        </p:blipFill>
        <p:spPr>
          <a:xfrm>
            <a:off x="8795363" y="3490032"/>
            <a:ext cx="3202519" cy="253242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2300" y="346075"/>
            <a:ext cx="10580687" cy="684213"/>
          </a:xfrm>
        </p:spPr>
        <p:txBody>
          <a:bodyPr/>
          <a:lstStyle/>
          <a:p>
            <a:r>
              <a:rPr lang="de-DE" dirty="0"/>
              <a:t>4. Ergebnisse</a:t>
            </a:r>
            <a:br>
              <a:rPr lang="de-DE" dirty="0"/>
            </a:br>
            <a:r>
              <a:rPr lang="de-DE" sz="2000" b="0" dirty="0"/>
              <a:t>Materialauswahl</a:t>
            </a:r>
            <a:endParaRPr lang="de-DE" sz="2000" dirty="0"/>
          </a:p>
        </p:txBody>
      </p:sp>
      <p:cxnSp>
        <p:nvCxnSpPr>
          <p:cNvPr id="3" name="Gerader Verbinder 2"/>
          <p:cNvCxnSpPr/>
          <p:nvPr/>
        </p:nvCxnSpPr>
        <p:spPr>
          <a:xfrm>
            <a:off x="622300" y="1124744"/>
            <a:ext cx="10944000" cy="0"/>
          </a:xfrm>
          <a:prstGeom prst="line">
            <a:avLst/>
          </a:prstGeom>
          <a:ln w="381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4814889" cy="4344987"/>
          </a:xfrm>
        </p:spPr>
        <p:txBody>
          <a:bodyPr/>
          <a:lstStyle/>
          <a:p>
            <a:r>
              <a:rPr lang="de-DE" b="1" dirty="0"/>
              <a:t>Materialauswahl Sensor: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besilbertes</a:t>
            </a:r>
            <a:r>
              <a:rPr lang="de-DE" dirty="0"/>
              <a:t> Polyamid </a:t>
            </a:r>
            <a:r>
              <a:rPr lang="de-DE" dirty="0" err="1"/>
              <a:t>Silver-tech</a:t>
            </a:r>
            <a:r>
              <a:rPr lang="de-DE" dirty="0"/>
              <a:t>+</a:t>
            </a:r>
            <a:r>
              <a:rPr lang="de-DE" baseline="30000" dirty="0"/>
              <a:t>®</a:t>
            </a:r>
            <a:r>
              <a:rPr lang="de-DE" dirty="0"/>
              <a:t>150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Isaohm</a:t>
            </a:r>
            <a:r>
              <a:rPr lang="de-DE" baseline="30000" dirty="0"/>
              <a:t>®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Pseudoelastische Formgedächtnislegierungen (Fa. </a:t>
            </a:r>
            <a:r>
              <a:rPr lang="de-DE" dirty="0" err="1"/>
              <a:t>Ingpuls</a:t>
            </a:r>
            <a:r>
              <a:rPr lang="de-DE" dirty="0"/>
              <a:t> GmbH)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de-DE" b="1" dirty="0"/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3F1411D0-ACEB-4C3B-90A7-3C8FCC2C2121}"/>
              </a:ext>
            </a:extLst>
          </p:cNvPr>
          <p:cNvGrpSpPr/>
          <p:nvPr/>
        </p:nvGrpSpPr>
        <p:grpSpPr>
          <a:xfrm>
            <a:off x="5760286" y="1488864"/>
            <a:ext cx="3723317" cy="1968522"/>
            <a:chOff x="5760286" y="1488864"/>
            <a:chExt cx="3723317" cy="1968522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086E5639-D996-4AD5-B7E9-BFB241E50340}"/>
                </a:ext>
              </a:extLst>
            </p:cNvPr>
            <p:cNvSpPr/>
            <p:nvPr/>
          </p:nvSpPr>
          <p:spPr>
            <a:xfrm>
              <a:off x="7658563" y="1530123"/>
              <a:ext cx="1825040" cy="1678014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21067CB4-4ECF-43F4-804B-3DF48A2733B0}"/>
                </a:ext>
              </a:extLst>
            </p:cNvPr>
            <p:cNvGrpSpPr/>
            <p:nvPr/>
          </p:nvGrpSpPr>
          <p:grpSpPr>
            <a:xfrm>
              <a:off x="6141990" y="2088404"/>
              <a:ext cx="1245922" cy="941402"/>
              <a:chOff x="470160" y="2690340"/>
              <a:chExt cx="1784223" cy="1453829"/>
            </a:xfrm>
          </p:grpSpPr>
          <p:grpSp>
            <p:nvGrpSpPr>
              <p:cNvPr id="37" name="Gruppieren 36">
                <a:extLst>
                  <a:ext uri="{FF2B5EF4-FFF2-40B4-BE49-F238E27FC236}">
                    <a16:creationId xmlns:a16="http://schemas.microsoft.com/office/drawing/2014/main" id="{27746AEB-BCAD-456D-877E-7CFA12E1A596}"/>
                  </a:ext>
                </a:extLst>
              </p:cNvPr>
              <p:cNvGrpSpPr/>
              <p:nvPr/>
            </p:nvGrpSpPr>
            <p:grpSpPr>
              <a:xfrm>
                <a:off x="1871251" y="2938433"/>
                <a:ext cx="272394" cy="265177"/>
                <a:chOff x="2070767" y="2518842"/>
                <a:chExt cx="703256" cy="269905"/>
              </a:xfrm>
            </p:grpSpPr>
            <p:cxnSp>
              <p:nvCxnSpPr>
                <p:cNvPr id="53" name="Gerader Verbinder 52">
                  <a:extLst>
                    <a:ext uri="{FF2B5EF4-FFF2-40B4-BE49-F238E27FC236}">
                      <a16:creationId xmlns:a16="http://schemas.microsoft.com/office/drawing/2014/main" id="{FABC796E-A277-406B-B54D-B5407FCC354D}"/>
                    </a:ext>
                  </a:extLst>
                </p:cNvPr>
                <p:cNvCxnSpPr/>
                <p:nvPr/>
              </p:nvCxnSpPr>
              <p:spPr>
                <a:xfrm flipH="1" flipV="1">
                  <a:off x="2090726" y="2518842"/>
                  <a:ext cx="612024" cy="823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C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54" name="Gerader Verbinder 53">
                  <a:extLst>
                    <a:ext uri="{FF2B5EF4-FFF2-40B4-BE49-F238E27FC236}">
                      <a16:creationId xmlns:a16="http://schemas.microsoft.com/office/drawing/2014/main" id="{BE74566C-CC51-4DD4-84D5-EFDF5EE36583}"/>
                    </a:ext>
                  </a:extLst>
                </p:cNvPr>
                <p:cNvCxnSpPr/>
                <p:nvPr/>
              </p:nvCxnSpPr>
              <p:spPr>
                <a:xfrm flipH="1">
                  <a:off x="2070767" y="2610153"/>
                  <a:ext cx="614166" cy="1402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C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55" name="Gerader Verbinder 54">
                  <a:extLst>
                    <a:ext uri="{FF2B5EF4-FFF2-40B4-BE49-F238E27FC236}">
                      <a16:creationId xmlns:a16="http://schemas.microsoft.com/office/drawing/2014/main" id="{39931511-503A-45D0-8305-8A265B5721CD}"/>
                    </a:ext>
                  </a:extLst>
                </p:cNvPr>
                <p:cNvCxnSpPr/>
                <p:nvPr/>
              </p:nvCxnSpPr>
              <p:spPr>
                <a:xfrm flipH="1">
                  <a:off x="2082747" y="2704268"/>
                  <a:ext cx="646504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727879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56" name="Gerader Verbinder 55">
                  <a:extLst>
                    <a:ext uri="{FF2B5EF4-FFF2-40B4-BE49-F238E27FC236}">
                      <a16:creationId xmlns:a16="http://schemas.microsoft.com/office/drawing/2014/main" id="{2CCF1852-0119-4CC5-9324-4EB9E194AF0A}"/>
                    </a:ext>
                  </a:extLst>
                </p:cNvPr>
                <p:cNvCxnSpPr/>
                <p:nvPr/>
              </p:nvCxnSpPr>
              <p:spPr>
                <a:xfrm flipH="1">
                  <a:off x="2098706" y="2788747"/>
                  <a:ext cx="675317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727879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</p:cxnSp>
          </p:grpSp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32421E87-FE2C-401C-A8BF-E2A9053AA429}"/>
                  </a:ext>
                </a:extLst>
              </p:cNvPr>
              <p:cNvSpPr/>
              <p:nvPr/>
            </p:nvSpPr>
            <p:spPr>
              <a:xfrm>
                <a:off x="470160" y="3431209"/>
                <a:ext cx="1784223" cy="712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82296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2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lt"/>
                    <a:cs typeface="Arial" panose="020B0604020202020204" pitchFamily="34" charset="0"/>
                  </a:rPr>
                  <a:t>Vier-Leiter-Messung</a:t>
                </a:r>
              </a:p>
            </p:txBody>
          </p:sp>
          <p:grpSp>
            <p:nvGrpSpPr>
              <p:cNvPr id="39" name="Gruppieren 38">
                <a:extLst>
                  <a:ext uri="{FF2B5EF4-FFF2-40B4-BE49-F238E27FC236}">
                    <a16:creationId xmlns:a16="http://schemas.microsoft.com/office/drawing/2014/main" id="{9D1EF0D4-CFB3-493D-88CC-127DE8B15520}"/>
                  </a:ext>
                </a:extLst>
              </p:cNvPr>
              <p:cNvGrpSpPr/>
              <p:nvPr/>
            </p:nvGrpSpPr>
            <p:grpSpPr>
              <a:xfrm>
                <a:off x="747297" y="2759768"/>
                <a:ext cx="1219201" cy="632746"/>
                <a:chOff x="9077324" y="2517533"/>
                <a:chExt cx="1219201" cy="644028"/>
              </a:xfrm>
            </p:grpSpPr>
            <p:sp>
              <p:nvSpPr>
                <p:cNvPr id="42" name="Abgerundetes Rechteck 10">
                  <a:extLst>
                    <a:ext uri="{FF2B5EF4-FFF2-40B4-BE49-F238E27FC236}">
                      <a16:creationId xmlns:a16="http://schemas.microsoft.com/office/drawing/2014/main" id="{7C5C1D6E-626E-475F-8B57-B81DABDE08F6}"/>
                    </a:ext>
                  </a:extLst>
                </p:cNvPr>
                <p:cNvSpPr/>
                <p:nvPr/>
              </p:nvSpPr>
              <p:spPr>
                <a:xfrm>
                  <a:off x="9077324" y="2517533"/>
                  <a:ext cx="1219201" cy="644028"/>
                </a:xfrm>
                <a:prstGeom prst="round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2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3" name="Abgerundetes Rechteck 11">
                  <a:extLst>
                    <a:ext uri="{FF2B5EF4-FFF2-40B4-BE49-F238E27FC236}">
                      <a16:creationId xmlns:a16="http://schemas.microsoft.com/office/drawing/2014/main" id="{1F198A95-DB04-4AC4-8186-2E8EF38BC33D}"/>
                    </a:ext>
                  </a:extLst>
                </p:cNvPr>
                <p:cNvSpPr/>
                <p:nvPr/>
              </p:nvSpPr>
              <p:spPr>
                <a:xfrm>
                  <a:off x="9167811" y="2614614"/>
                  <a:ext cx="476251" cy="448667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2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4" name="Freihandform 12">
                  <a:extLst>
                    <a:ext uri="{FF2B5EF4-FFF2-40B4-BE49-F238E27FC236}">
                      <a16:creationId xmlns:a16="http://schemas.microsoft.com/office/drawing/2014/main" id="{3A056C77-7D6B-4CCF-B1FE-86548A603587}"/>
                    </a:ext>
                  </a:extLst>
                </p:cNvPr>
                <p:cNvSpPr/>
                <p:nvPr/>
              </p:nvSpPr>
              <p:spPr>
                <a:xfrm>
                  <a:off x="9191625" y="2717383"/>
                  <a:ext cx="433386" cy="249656"/>
                </a:xfrm>
                <a:custGeom>
                  <a:avLst/>
                  <a:gdLst>
                    <a:gd name="connsiteX0" fmla="*/ 0 w 319087"/>
                    <a:gd name="connsiteY0" fmla="*/ 354430 h 633680"/>
                    <a:gd name="connsiteX1" fmla="*/ 76200 w 319087"/>
                    <a:gd name="connsiteY1" fmla="*/ 6767 h 633680"/>
                    <a:gd name="connsiteX2" fmla="*/ 147637 w 319087"/>
                    <a:gd name="connsiteY2" fmla="*/ 630655 h 633680"/>
                    <a:gd name="connsiteX3" fmla="*/ 223837 w 319087"/>
                    <a:gd name="connsiteY3" fmla="*/ 244892 h 633680"/>
                    <a:gd name="connsiteX4" fmla="*/ 319087 w 319087"/>
                    <a:gd name="connsiteY4" fmla="*/ 254417 h 633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9087" h="633680">
                      <a:moveTo>
                        <a:pt x="0" y="354430"/>
                      </a:moveTo>
                      <a:cubicBezTo>
                        <a:pt x="25797" y="157580"/>
                        <a:pt x="51594" y="-39270"/>
                        <a:pt x="76200" y="6767"/>
                      </a:cubicBezTo>
                      <a:cubicBezTo>
                        <a:pt x="100806" y="52804"/>
                        <a:pt x="123031" y="590968"/>
                        <a:pt x="147637" y="630655"/>
                      </a:cubicBezTo>
                      <a:cubicBezTo>
                        <a:pt x="172243" y="670342"/>
                        <a:pt x="195262" y="307598"/>
                        <a:pt x="223837" y="244892"/>
                      </a:cubicBezTo>
                      <a:cubicBezTo>
                        <a:pt x="252412" y="182186"/>
                        <a:pt x="291306" y="227430"/>
                        <a:pt x="319087" y="254417"/>
                      </a:cubicBezTo>
                    </a:path>
                  </a:pathLst>
                </a:cu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2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5" name="Ellipse 44">
                  <a:extLst>
                    <a:ext uri="{FF2B5EF4-FFF2-40B4-BE49-F238E27FC236}">
                      <a16:creationId xmlns:a16="http://schemas.microsoft.com/office/drawing/2014/main" id="{C6EC8E4C-7FD1-4A18-9204-43F33700CB5B}"/>
                    </a:ext>
                  </a:extLst>
                </p:cNvPr>
                <p:cNvSpPr/>
                <p:nvPr/>
              </p:nvSpPr>
              <p:spPr>
                <a:xfrm>
                  <a:off x="10196513" y="2681383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2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6" name="Ellipse 45">
                  <a:extLst>
                    <a:ext uri="{FF2B5EF4-FFF2-40B4-BE49-F238E27FC236}">
                      <a16:creationId xmlns:a16="http://schemas.microsoft.com/office/drawing/2014/main" id="{39C71612-A52E-4562-9AF3-C6EE616F6AC5}"/>
                    </a:ext>
                  </a:extLst>
                </p:cNvPr>
                <p:cNvSpPr/>
                <p:nvPr/>
              </p:nvSpPr>
              <p:spPr>
                <a:xfrm>
                  <a:off x="10196513" y="2774096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2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7" name="Ellipse 46">
                  <a:extLst>
                    <a:ext uri="{FF2B5EF4-FFF2-40B4-BE49-F238E27FC236}">
                      <a16:creationId xmlns:a16="http://schemas.microsoft.com/office/drawing/2014/main" id="{ED03B0F2-021C-411B-9273-30638CED3AE9}"/>
                    </a:ext>
                  </a:extLst>
                </p:cNvPr>
                <p:cNvSpPr/>
                <p:nvPr/>
              </p:nvSpPr>
              <p:spPr>
                <a:xfrm>
                  <a:off x="10196513" y="2866809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2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" name="Ellipse 47">
                  <a:extLst>
                    <a:ext uri="{FF2B5EF4-FFF2-40B4-BE49-F238E27FC236}">
                      <a16:creationId xmlns:a16="http://schemas.microsoft.com/office/drawing/2014/main" id="{D99FEE20-3C40-4AD2-9994-CB099AD2490D}"/>
                    </a:ext>
                  </a:extLst>
                </p:cNvPr>
                <p:cNvSpPr/>
                <p:nvPr/>
              </p:nvSpPr>
              <p:spPr>
                <a:xfrm>
                  <a:off x="10196513" y="2959522"/>
                  <a:ext cx="36000" cy="36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2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9" name="Ellipse 48">
                  <a:extLst>
                    <a:ext uri="{FF2B5EF4-FFF2-40B4-BE49-F238E27FC236}">
                      <a16:creationId xmlns:a16="http://schemas.microsoft.com/office/drawing/2014/main" id="{7998C5FA-BFD3-4339-93C3-22DD1B511F73}"/>
                    </a:ext>
                  </a:extLst>
                </p:cNvPr>
                <p:cNvSpPr/>
                <p:nvPr/>
              </p:nvSpPr>
              <p:spPr>
                <a:xfrm>
                  <a:off x="9759805" y="2961850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2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0" name="Ellipse 49">
                  <a:extLst>
                    <a:ext uri="{FF2B5EF4-FFF2-40B4-BE49-F238E27FC236}">
                      <a16:creationId xmlns:a16="http://schemas.microsoft.com/office/drawing/2014/main" id="{47A6D263-3C20-4F8E-AB42-B5ECD94B6719}"/>
                    </a:ext>
                  </a:extLst>
                </p:cNvPr>
                <p:cNvSpPr/>
                <p:nvPr/>
              </p:nvSpPr>
              <p:spPr>
                <a:xfrm>
                  <a:off x="9950231" y="2960596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2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1" name="Ellipse 50">
                  <a:extLst>
                    <a:ext uri="{FF2B5EF4-FFF2-40B4-BE49-F238E27FC236}">
                      <a16:creationId xmlns:a16="http://schemas.microsoft.com/office/drawing/2014/main" id="{90492371-B757-4791-990B-B5DBEB2A995C}"/>
                    </a:ext>
                  </a:extLst>
                </p:cNvPr>
                <p:cNvSpPr/>
                <p:nvPr/>
              </p:nvSpPr>
              <p:spPr>
                <a:xfrm>
                  <a:off x="9759805" y="2781921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2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2" name="Ellipse 51">
                  <a:extLst>
                    <a:ext uri="{FF2B5EF4-FFF2-40B4-BE49-F238E27FC236}">
                      <a16:creationId xmlns:a16="http://schemas.microsoft.com/office/drawing/2014/main" id="{C3F7CC26-8183-4713-9171-3A93243C2B78}"/>
                    </a:ext>
                  </a:extLst>
                </p:cNvPr>
                <p:cNvSpPr/>
                <p:nvPr/>
              </p:nvSpPr>
              <p:spPr>
                <a:xfrm>
                  <a:off x="9950231" y="2780667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12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F3C8FA1E-1521-4EA9-91C5-1BE8C2DB5117}"/>
                  </a:ext>
                </a:extLst>
              </p:cNvPr>
              <p:cNvSpPr txBox="1"/>
              <p:nvPr/>
            </p:nvSpPr>
            <p:spPr>
              <a:xfrm>
                <a:off x="1345489" y="2690340"/>
                <a:ext cx="163324" cy="42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82296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200" i="1" kern="0" dirty="0"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endParaRPr kumimoji="0" lang="de-DE" sz="1200" b="0" i="1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Freihandform 9">
                <a:extLst>
                  <a:ext uri="{FF2B5EF4-FFF2-40B4-BE49-F238E27FC236}">
                    <a16:creationId xmlns:a16="http://schemas.microsoft.com/office/drawing/2014/main" id="{E038A685-3562-4B54-ADF0-CAAA9D7E904B}"/>
                  </a:ext>
                </a:extLst>
              </p:cNvPr>
              <p:cNvSpPr/>
              <p:nvPr/>
            </p:nvSpPr>
            <p:spPr>
              <a:xfrm>
                <a:off x="2110735" y="2848629"/>
                <a:ext cx="45719" cy="387688"/>
              </a:xfrm>
              <a:custGeom>
                <a:avLst/>
                <a:gdLst>
                  <a:gd name="connsiteX0" fmla="*/ 76266 w 76266"/>
                  <a:gd name="connsiteY0" fmla="*/ 0 h 771367"/>
                  <a:gd name="connsiteX1" fmla="*/ 66 w 76266"/>
                  <a:gd name="connsiteY1" fmla="*/ 214313 h 771367"/>
                  <a:gd name="connsiteX2" fmla="*/ 61979 w 76266"/>
                  <a:gd name="connsiteY2" fmla="*/ 681038 h 771367"/>
                  <a:gd name="connsiteX3" fmla="*/ 9591 w 76266"/>
                  <a:gd name="connsiteY3" fmla="*/ 766763 h 771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66" h="771367">
                    <a:moveTo>
                      <a:pt x="76266" y="0"/>
                    </a:moveTo>
                    <a:cubicBezTo>
                      <a:pt x="39356" y="50403"/>
                      <a:pt x="2447" y="100807"/>
                      <a:pt x="66" y="214313"/>
                    </a:cubicBezTo>
                    <a:cubicBezTo>
                      <a:pt x="-2315" y="327819"/>
                      <a:pt x="60391" y="588963"/>
                      <a:pt x="61979" y="681038"/>
                    </a:cubicBezTo>
                    <a:cubicBezTo>
                      <a:pt x="63566" y="773113"/>
                      <a:pt x="7210" y="778669"/>
                      <a:pt x="9591" y="76676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C400FBC1-E4F3-46A2-81D1-6DADE309A28D}"/>
                </a:ext>
              </a:extLst>
            </p:cNvPr>
            <p:cNvGrpSpPr/>
            <p:nvPr/>
          </p:nvGrpSpPr>
          <p:grpSpPr>
            <a:xfrm>
              <a:off x="7867945" y="1658141"/>
              <a:ext cx="1418243" cy="1383624"/>
              <a:chOff x="2151911" y="3142893"/>
              <a:chExt cx="2030996" cy="2136762"/>
            </a:xfrm>
          </p:grpSpPr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DB2F3DEC-0AE0-4958-B4F1-7105B98F73DC}"/>
                  </a:ext>
                </a:extLst>
              </p:cNvPr>
              <p:cNvSpPr/>
              <p:nvPr/>
            </p:nvSpPr>
            <p:spPr>
              <a:xfrm>
                <a:off x="2416160" y="3142893"/>
                <a:ext cx="528666" cy="191515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82296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id="{BB937A03-CA65-446A-A617-F4E5D71F2CDE}"/>
                  </a:ext>
                </a:extLst>
              </p:cNvPr>
              <p:cNvCxnSpPr>
                <a:endCxn id="20" idx="2"/>
              </p:cNvCxnSpPr>
              <p:nvPr/>
            </p:nvCxnSpPr>
            <p:spPr>
              <a:xfrm>
                <a:off x="2680491" y="3451701"/>
                <a:ext cx="1" cy="1352819"/>
              </a:xfrm>
              <a:prstGeom prst="line">
                <a:avLst/>
              </a:prstGeom>
              <a:noFill/>
              <a:ln w="25400" cap="flat" cmpd="sng" algn="ctr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</a:ln>
              <a:effectLst/>
            </p:spPr>
          </p:cxn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AAC793CD-67E9-4395-B36F-065F55A9F5B3}"/>
                  </a:ext>
                </a:extLst>
              </p:cNvPr>
              <p:cNvSpPr/>
              <p:nvPr/>
            </p:nvSpPr>
            <p:spPr>
              <a:xfrm>
                <a:off x="2260198" y="5058048"/>
                <a:ext cx="840590" cy="22160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82296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6C48952E-DEB2-4AA9-9D24-588726438050}"/>
                  </a:ext>
                </a:extLst>
              </p:cNvPr>
              <p:cNvSpPr/>
              <p:nvPr/>
            </p:nvSpPr>
            <p:spPr>
              <a:xfrm>
                <a:off x="2561460" y="4557174"/>
                <a:ext cx="238063" cy="247346"/>
              </a:xfrm>
              <a:prstGeom prst="rect">
                <a:avLst/>
              </a:prstGeom>
              <a:solidFill>
                <a:schemeClr val="bg1">
                  <a:alpha val="33000"/>
                </a:schemeClr>
              </a:solidFill>
              <a:ln w="19050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82296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" name="Gerade Verbindung mit Pfeil 20">
                <a:extLst>
                  <a:ext uri="{FF2B5EF4-FFF2-40B4-BE49-F238E27FC236}">
                    <a16:creationId xmlns:a16="http://schemas.microsoft.com/office/drawing/2014/main" id="{162A5E63-FD18-40CF-8C0D-91E78768F8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57639" y="3182367"/>
                <a:ext cx="0" cy="500342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C520A8BC-32A7-4CB9-9A9F-C47D6E48E2BC}"/>
                  </a:ext>
                </a:extLst>
              </p:cNvPr>
              <p:cNvSpPr txBox="1"/>
              <p:nvPr/>
            </p:nvSpPr>
            <p:spPr>
              <a:xfrm>
                <a:off x="2890766" y="3250566"/>
                <a:ext cx="399891" cy="427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b="1" i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</a:p>
            </p:txBody>
          </p:sp>
          <p:grpSp>
            <p:nvGrpSpPr>
              <p:cNvPr id="23" name="Gruppieren 22">
                <a:extLst>
                  <a:ext uri="{FF2B5EF4-FFF2-40B4-BE49-F238E27FC236}">
                    <a16:creationId xmlns:a16="http://schemas.microsoft.com/office/drawing/2014/main" id="{A4D999C1-CF35-4C27-BBF1-AE93C2E91A76}"/>
                  </a:ext>
                </a:extLst>
              </p:cNvPr>
              <p:cNvGrpSpPr/>
              <p:nvPr/>
            </p:nvGrpSpPr>
            <p:grpSpPr>
              <a:xfrm>
                <a:off x="2160941" y="3769353"/>
                <a:ext cx="507405" cy="678899"/>
                <a:chOff x="2817375" y="2228543"/>
                <a:chExt cx="914244" cy="691004"/>
              </a:xfrm>
            </p:grpSpPr>
            <p:cxnSp>
              <p:nvCxnSpPr>
                <p:cNvPr id="33" name="Gerader Verbinder 32">
                  <a:extLst>
                    <a:ext uri="{FF2B5EF4-FFF2-40B4-BE49-F238E27FC236}">
                      <a16:creationId xmlns:a16="http://schemas.microsoft.com/office/drawing/2014/main" id="{1FE35C44-1E45-4C03-BB57-893052BFFBE5}"/>
                    </a:ext>
                  </a:extLst>
                </p:cNvPr>
                <p:cNvCxnSpPr/>
                <p:nvPr/>
              </p:nvCxnSpPr>
              <p:spPr>
                <a:xfrm flipH="1">
                  <a:off x="2817375" y="2228543"/>
                  <a:ext cx="914244" cy="30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C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34" name="Gerader Verbinder 33">
                  <a:extLst>
                    <a:ext uri="{FF2B5EF4-FFF2-40B4-BE49-F238E27FC236}">
                      <a16:creationId xmlns:a16="http://schemas.microsoft.com/office/drawing/2014/main" id="{3D63D02D-7BB1-4F6A-B9F8-B1322E6BEDD4}"/>
                    </a:ext>
                  </a:extLst>
                </p:cNvPr>
                <p:cNvCxnSpPr/>
                <p:nvPr/>
              </p:nvCxnSpPr>
              <p:spPr>
                <a:xfrm flipH="1">
                  <a:off x="2847871" y="2320328"/>
                  <a:ext cx="883746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C0000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35" name="Gerader Verbinder 34">
                  <a:extLst>
                    <a:ext uri="{FF2B5EF4-FFF2-40B4-BE49-F238E27FC236}">
                      <a16:creationId xmlns:a16="http://schemas.microsoft.com/office/drawing/2014/main" id="{12DB9FEF-E43B-40FA-9C6C-F3AA10B737C1}"/>
                    </a:ext>
                  </a:extLst>
                </p:cNvPr>
                <p:cNvCxnSpPr/>
                <p:nvPr/>
              </p:nvCxnSpPr>
              <p:spPr>
                <a:xfrm flipH="1" flipV="1">
                  <a:off x="2834539" y="2812256"/>
                  <a:ext cx="891040" cy="68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727879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36" name="Gerader Verbinder 35">
                  <a:extLst>
                    <a:ext uri="{FF2B5EF4-FFF2-40B4-BE49-F238E27FC236}">
                      <a16:creationId xmlns:a16="http://schemas.microsoft.com/office/drawing/2014/main" id="{A1D411C0-FF26-4FC2-BD93-CFFAA640C1E9}"/>
                    </a:ext>
                  </a:extLst>
                </p:cNvPr>
                <p:cNvCxnSpPr/>
                <p:nvPr/>
              </p:nvCxnSpPr>
              <p:spPr>
                <a:xfrm flipH="1" flipV="1">
                  <a:off x="2881734" y="2919413"/>
                  <a:ext cx="843848" cy="13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727879">
                      <a:lumMod val="50000"/>
                    </a:srgbClr>
                  </a:solidFill>
                  <a:prstDash val="solid"/>
                  <a:miter lim="800000"/>
                </a:ln>
                <a:effectLst/>
              </p:spPr>
            </p:cxnSp>
          </p:grpSp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1EFC1900-5686-4D41-833F-56D431DE3708}"/>
                  </a:ext>
                </a:extLst>
              </p:cNvPr>
              <p:cNvSpPr/>
              <p:nvPr/>
            </p:nvSpPr>
            <p:spPr>
              <a:xfrm>
                <a:off x="2561460" y="3453367"/>
                <a:ext cx="238063" cy="247346"/>
              </a:xfrm>
              <a:prstGeom prst="rect">
                <a:avLst/>
              </a:prstGeom>
              <a:solidFill>
                <a:schemeClr val="bg1">
                  <a:alpha val="33000"/>
                </a:schemeClr>
              </a:solidFill>
              <a:ln w="19050" cap="flat" cmpd="sng" algn="ctr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82296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2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Freihandform 34">
                <a:extLst>
                  <a:ext uri="{FF2B5EF4-FFF2-40B4-BE49-F238E27FC236}">
                    <a16:creationId xmlns:a16="http://schemas.microsoft.com/office/drawing/2014/main" id="{6CFEED0B-A579-4B76-BD1D-9AD819C8A561}"/>
                  </a:ext>
                </a:extLst>
              </p:cNvPr>
              <p:cNvSpPr/>
              <p:nvPr/>
            </p:nvSpPr>
            <p:spPr>
              <a:xfrm>
                <a:off x="2151911" y="3736850"/>
                <a:ext cx="45719" cy="169584"/>
              </a:xfrm>
              <a:custGeom>
                <a:avLst/>
                <a:gdLst>
                  <a:gd name="connsiteX0" fmla="*/ 76266 w 76266"/>
                  <a:gd name="connsiteY0" fmla="*/ 0 h 771367"/>
                  <a:gd name="connsiteX1" fmla="*/ 66 w 76266"/>
                  <a:gd name="connsiteY1" fmla="*/ 214313 h 771367"/>
                  <a:gd name="connsiteX2" fmla="*/ 61979 w 76266"/>
                  <a:gd name="connsiteY2" fmla="*/ 681038 h 771367"/>
                  <a:gd name="connsiteX3" fmla="*/ 9591 w 76266"/>
                  <a:gd name="connsiteY3" fmla="*/ 766763 h 771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66" h="771367">
                    <a:moveTo>
                      <a:pt x="76266" y="0"/>
                    </a:moveTo>
                    <a:cubicBezTo>
                      <a:pt x="39356" y="50403"/>
                      <a:pt x="2447" y="100807"/>
                      <a:pt x="66" y="214313"/>
                    </a:cubicBezTo>
                    <a:cubicBezTo>
                      <a:pt x="-2315" y="327819"/>
                      <a:pt x="60391" y="588963"/>
                      <a:pt x="61979" y="681038"/>
                    </a:cubicBezTo>
                    <a:cubicBezTo>
                      <a:pt x="63566" y="773113"/>
                      <a:pt x="7210" y="778669"/>
                      <a:pt x="9591" y="76676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Freihandform 35">
                <a:extLst>
                  <a:ext uri="{FF2B5EF4-FFF2-40B4-BE49-F238E27FC236}">
                    <a16:creationId xmlns:a16="http://schemas.microsoft.com/office/drawing/2014/main" id="{135F5AF5-35FE-45DA-A62D-0DC3A5E0A680}"/>
                  </a:ext>
                </a:extLst>
              </p:cNvPr>
              <p:cNvSpPr/>
              <p:nvPr/>
            </p:nvSpPr>
            <p:spPr>
              <a:xfrm>
                <a:off x="2162195" y="4311233"/>
                <a:ext cx="45719" cy="169584"/>
              </a:xfrm>
              <a:custGeom>
                <a:avLst/>
                <a:gdLst>
                  <a:gd name="connsiteX0" fmla="*/ 76266 w 76266"/>
                  <a:gd name="connsiteY0" fmla="*/ 0 h 771367"/>
                  <a:gd name="connsiteX1" fmla="*/ 66 w 76266"/>
                  <a:gd name="connsiteY1" fmla="*/ 214313 h 771367"/>
                  <a:gd name="connsiteX2" fmla="*/ 61979 w 76266"/>
                  <a:gd name="connsiteY2" fmla="*/ 681038 h 771367"/>
                  <a:gd name="connsiteX3" fmla="*/ 9591 w 76266"/>
                  <a:gd name="connsiteY3" fmla="*/ 766763 h 771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66" h="771367">
                    <a:moveTo>
                      <a:pt x="76266" y="0"/>
                    </a:moveTo>
                    <a:cubicBezTo>
                      <a:pt x="39356" y="50403"/>
                      <a:pt x="2447" y="100807"/>
                      <a:pt x="66" y="214313"/>
                    </a:cubicBezTo>
                    <a:cubicBezTo>
                      <a:pt x="-2315" y="327819"/>
                      <a:pt x="60391" y="588963"/>
                      <a:pt x="61979" y="681038"/>
                    </a:cubicBezTo>
                    <a:cubicBezTo>
                      <a:pt x="63566" y="773113"/>
                      <a:pt x="7210" y="778669"/>
                      <a:pt x="9591" y="76676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7B1352F6-7CCB-49BC-AAB4-7E3CD49FD474}"/>
                  </a:ext>
                </a:extLst>
              </p:cNvPr>
              <p:cNvSpPr/>
              <p:nvPr/>
            </p:nvSpPr>
            <p:spPr>
              <a:xfrm>
                <a:off x="2682837" y="3632156"/>
                <a:ext cx="1340171" cy="4277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defTabSz="822960">
                  <a:defRPr/>
                </a:pPr>
                <a:r>
                  <a:rPr lang="de-DE" sz="1200" kern="0" dirty="0">
                    <a:latin typeface="+mj-lt"/>
                    <a:cs typeface="Arial" panose="020B0604020202020204" pitchFamily="34" charset="0"/>
                  </a:rPr>
                  <a:t>FGL</a:t>
                </a:r>
              </a:p>
            </p:txBody>
          </p:sp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1C44D710-2901-4F55-BC00-F079A61F2038}"/>
                  </a:ext>
                </a:extLst>
              </p:cNvPr>
              <p:cNvSpPr/>
              <p:nvPr/>
            </p:nvSpPr>
            <p:spPr>
              <a:xfrm>
                <a:off x="2898101" y="4280342"/>
                <a:ext cx="1284806" cy="7129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defTabSz="822960">
                  <a:defRPr/>
                </a:pPr>
                <a:r>
                  <a:rPr lang="de-DE" sz="1200" kern="0" dirty="0">
                    <a:latin typeface="+mj-lt"/>
                    <a:cs typeface="Arial" panose="020B0604020202020204" pitchFamily="34" charset="0"/>
                  </a:rPr>
                  <a:t>Isolierte Klemmen</a:t>
                </a:r>
              </a:p>
            </p:txBody>
          </p:sp>
          <p:cxnSp>
            <p:nvCxnSpPr>
              <p:cNvPr id="29" name="Gerader Verbinder 28">
                <a:extLst>
                  <a:ext uri="{FF2B5EF4-FFF2-40B4-BE49-F238E27FC236}">
                    <a16:creationId xmlns:a16="http://schemas.microsoft.com/office/drawing/2014/main" id="{9593B5EB-8AC9-4C80-896A-202A73DD63CA}"/>
                  </a:ext>
                </a:extLst>
              </p:cNvPr>
              <p:cNvCxnSpPr>
                <a:stCxn id="31" idx="7"/>
              </p:cNvCxnSpPr>
              <p:nvPr/>
            </p:nvCxnSpPr>
            <p:spPr>
              <a:xfrm flipV="1">
                <a:off x="2708946" y="3841505"/>
                <a:ext cx="372583" cy="1430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>
                <a:extLst>
                  <a:ext uri="{FF2B5EF4-FFF2-40B4-BE49-F238E27FC236}">
                    <a16:creationId xmlns:a16="http://schemas.microsoft.com/office/drawing/2014/main" id="{041645BA-42A4-4F00-B547-11D28A433928}"/>
                  </a:ext>
                </a:extLst>
              </p:cNvPr>
              <p:cNvCxnSpPr/>
              <p:nvPr/>
            </p:nvCxnSpPr>
            <p:spPr>
              <a:xfrm flipV="1">
                <a:off x="2814555" y="4497343"/>
                <a:ext cx="221995" cy="14369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Ellipse 30">
                <a:extLst>
                  <a:ext uri="{FF2B5EF4-FFF2-40B4-BE49-F238E27FC236}">
                    <a16:creationId xmlns:a16="http://schemas.microsoft.com/office/drawing/2014/main" id="{D3A247F4-D582-4A94-B680-C2B093A35582}"/>
                  </a:ext>
                </a:extLst>
              </p:cNvPr>
              <p:cNvSpPr/>
              <p:nvPr/>
            </p:nvSpPr>
            <p:spPr>
              <a:xfrm>
                <a:off x="2647490" y="3974213"/>
                <a:ext cx="72000" cy="707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FF7DCC1F-A39C-475F-B53E-70B670F6D8BC}"/>
                  </a:ext>
                </a:extLst>
              </p:cNvPr>
              <p:cNvSpPr/>
              <p:nvPr/>
            </p:nvSpPr>
            <p:spPr>
              <a:xfrm>
                <a:off x="2743161" y="4613511"/>
                <a:ext cx="72000" cy="7073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A5F574E0-8F10-4AA4-A232-C09AE173C23B}"/>
                </a:ext>
              </a:extLst>
            </p:cNvPr>
            <p:cNvSpPr/>
            <p:nvPr/>
          </p:nvSpPr>
          <p:spPr>
            <a:xfrm>
              <a:off x="5760286" y="1488864"/>
              <a:ext cx="189827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defTabSz="914400">
                <a:defRPr/>
              </a:pPr>
              <a:r>
                <a:rPr lang="de-DE" sz="1600" b="1" kern="0" dirty="0">
                  <a:solidFill>
                    <a:srgbClr val="00305E"/>
                  </a:solidFill>
                </a:rPr>
                <a:t>Versuchsaufbau:</a:t>
              </a:r>
              <a:endParaRPr kumimoji="0" lang="de-DE" sz="1600" b="1" i="0" u="none" strike="noStrike" kern="0" cap="none" spc="0" normalizeH="0" baseline="0" noProof="0" dirty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D466D7A0-383C-4ABB-AADE-66F101E1B841}"/>
                </a:ext>
              </a:extLst>
            </p:cNvPr>
            <p:cNvSpPr/>
            <p:nvPr/>
          </p:nvSpPr>
          <p:spPr>
            <a:xfrm>
              <a:off x="7469049" y="3180387"/>
              <a:ext cx="162884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82296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Temperierkammer</a:t>
              </a:r>
              <a:endParaRPr kumimoji="0" lang="de-DE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0" name="Rechteck 59">
            <a:extLst>
              <a:ext uri="{FF2B5EF4-FFF2-40B4-BE49-F238E27FC236}">
                <a16:creationId xmlns:a16="http://schemas.microsoft.com/office/drawing/2014/main" id="{1F9618C3-7861-470C-8815-53225BC15DFB}"/>
              </a:ext>
            </a:extLst>
          </p:cNvPr>
          <p:cNvSpPr/>
          <p:nvPr/>
        </p:nvSpPr>
        <p:spPr>
          <a:xfrm>
            <a:off x="5972441" y="3612148"/>
            <a:ext cx="118185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8229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FGL bei 30 °C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BF2F7C68-9054-4957-9683-763E0EB1C3BB}"/>
              </a:ext>
            </a:extLst>
          </p:cNvPr>
          <p:cNvSpPr/>
          <p:nvPr/>
        </p:nvSpPr>
        <p:spPr>
          <a:xfrm>
            <a:off x="9078204" y="3608476"/>
            <a:ext cx="118185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82296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FGL bei 10 °C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309F75F-E910-4FFC-B010-14C824E4AA87}"/>
              </a:ext>
            </a:extLst>
          </p:cNvPr>
          <p:cNvSpPr/>
          <p:nvPr/>
        </p:nvSpPr>
        <p:spPr>
          <a:xfrm>
            <a:off x="771281" y="4828922"/>
            <a:ext cx="4760762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de-DE" dirty="0"/>
              <a:t>hohe Dehnung und Sensitivität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de-DE" dirty="0"/>
              <a:t>geringe Ermüdung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de-DE" dirty="0"/>
              <a:t>hohe Temperaturabhängigkeit des Widerstands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DDAD14F-6F76-471E-8A05-7588BFECB149}"/>
              </a:ext>
            </a:extLst>
          </p:cNvPr>
          <p:cNvSpPr/>
          <p:nvPr/>
        </p:nvSpPr>
        <p:spPr>
          <a:xfrm>
            <a:off x="793497" y="3352405"/>
            <a:ext cx="425685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de-DE" dirty="0"/>
              <a:t>geringe Temperaturabhängigkeit des Widerstands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de-DE" dirty="0"/>
              <a:t>geringe Dehnung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2E3009A-6027-48DC-8FC2-A58BAFC16821}"/>
              </a:ext>
            </a:extLst>
          </p:cNvPr>
          <p:cNvSpPr/>
          <p:nvPr/>
        </p:nvSpPr>
        <p:spPr>
          <a:xfrm>
            <a:off x="805901" y="2157862"/>
            <a:ext cx="4583196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de-DE" dirty="0"/>
              <a:t>hohe Sensitivität 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de-DE" dirty="0"/>
              <a:t>schlecht verarbeitbar (HF-Schweißen)</a:t>
            </a:r>
          </a:p>
          <a:p>
            <a:pPr marL="681692" lvl="1" indent="-285750">
              <a:buFont typeface="Arial" panose="020B0604020202020204" pitchFamily="34" charset="0"/>
              <a:buChar char="•"/>
            </a:pPr>
            <a:r>
              <a:rPr lang="de-DE" dirty="0"/>
              <a:t>geringe Dehnung</a:t>
            </a:r>
          </a:p>
        </p:txBody>
      </p:sp>
    </p:spTree>
    <p:extLst>
      <p:ext uri="{BB962C8B-B14F-4D97-AF65-F5344CB8AC3E}">
        <p14:creationId xmlns:p14="http://schemas.microsoft.com/office/powerpoint/2010/main" val="175809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7" grpId="0"/>
      <p:bldP spid="8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2300" y="346075"/>
            <a:ext cx="10580687" cy="684213"/>
          </a:xfrm>
        </p:spPr>
        <p:txBody>
          <a:bodyPr/>
          <a:lstStyle/>
          <a:p>
            <a:r>
              <a:rPr lang="de-DE" dirty="0"/>
              <a:t>4. Ergebnisse</a:t>
            </a:r>
            <a:br>
              <a:rPr lang="de-DE" dirty="0"/>
            </a:br>
            <a:r>
              <a:rPr lang="de-DE" sz="2000" b="0" dirty="0"/>
              <a:t>Entwicklung fadenförmiger Sensoren</a:t>
            </a:r>
            <a:endParaRPr lang="de-DE" sz="2000" dirty="0"/>
          </a:p>
        </p:txBody>
      </p:sp>
      <p:cxnSp>
        <p:nvCxnSpPr>
          <p:cNvPr id="3" name="Gerader Verbinder 2"/>
          <p:cNvCxnSpPr/>
          <p:nvPr/>
        </p:nvCxnSpPr>
        <p:spPr>
          <a:xfrm>
            <a:off x="622300" y="1124744"/>
            <a:ext cx="10944000" cy="0"/>
          </a:xfrm>
          <a:prstGeom prst="line">
            <a:avLst/>
          </a:prstGeom>
          <a:ln w="38100" cmpd="thickThin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CE789762-1328-4648-932B-B60B60BD4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863007"/>
              </p:ext>
            </p:extLst>
          </p:nvPr>
        </p:nvGraphicFramePr>
        <p:xfrm>
          <a:off x="4844371" y="1604889"/>
          <a:ext cx="6721929" cy="4312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3429">
                  <a:extLst>
                    <a:ext uri="{9D8B030D-6E8A-4147-A177-3AD203B41FA5}">
                      <a16:colId xmlns:a16="http://schemas.microsoft.com/office/drawing/2014/main" val="3826791814"/>
                    </a:ext>
                  </a:extLst>
                </a:gridCol>
                <a:gridCol w="1297703">
                  <a:extLst>
                    <a:ext uri="{9D8B030D-6E8A-4147-A177-3AD203B41FA5}">
                      <a16:colId xmlns:a16="http://schemas.microsoft.com/office/drawing/2014/main" val="3955577577"/>
                    </a:ext>
                  </a:extLst>
                </a:gridCol>
                <a:gridCol w="1582057">
                  <a:extLst>
                    <a:ext uri="{9D8B030D-6E8A-4147-A177-3AD203B41FA5}">
                      <a16:colId xmlns:a16="http://schemas.microsoft.com/office/drawing/2014/main" val="1937229992"/>
                    </a:ext>
                  </a:extLst>
                </a:gridCol>
                <a:gridCol w="1074057">
                  <a:extLst>
                    <a:ext uri="{9D8B030D-6E8A-4147-A177-3AD203B41FA5}">
                      <a16:colId xmlns:a16="http://schemas.microsoft.com/office/drawing/2014/main" val="2406127299"/>
                    </a:ext>
                  </a:extLst>
                </a:gridCol>
                <a:gridCol w="1204683">
                  <a:extLst>
                    <a:ext uri="{9D8B030D-6E8A-4147-A177-3AD203B41FA5}">
                      <a16:colId xmlns:a16="http://schemas.microsoft.com/office/drawing/2014/main" val="17488067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200" dirty="0"/>
                        <a:t>Bezeichnung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Sensormaterial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Nicht elektrisch leitfähiges Material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Flechtdichte cm</a:t>
                      </a:r>
                      <a:r>
                        <a:rPr lang="de-DE" sz="1200" baseline="30000" dirty="0"/>
                        <a:t>-1</a:t>
                      </a:r>
                      <a:endParaRPr lang="de-DE" sz="1200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Bearbeitungs-status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377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effectLst/>
                        </a:rPr>
                        <a:t>ISA + Mono 3F</a:t>
                      </a:r>
                      <a:endParaRPr lang="de-DE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Isaohm</a:t>
                      </a:r>
                      <a:r>
                        <a:rPr lang="de-DE" sz="1200" baseline="30000" dirty="0"/>
                        <a:t>®</a:t>
                      </a:r>
                      <a:r>
                        <a:rPr lang="de-DE" sz="12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PES Monofilament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Geprüft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409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305E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</a:rPr>
                        <a:t>ISA + Mono 6F</a:t>
                      </a:r>
                      <a:endParaRPr kumimoji="0" lang="de-DE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305E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305E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</a:rPr>
                        <a:t>Isaohm</a:t>
                      </a:r>
                      <a:r>
                        <a:rPr kumimoji="0" lang="de-DE" sz="1200" b="0" i="0" u="none" strike="noStrike" kern="1200" cap="none" spc="0" normalizeH="0" baseline="30000" noProof="0">
                          <a:ln>
                            <a:noFill/>
                          </a:ln>
                          <a:solidFill>
                            <a:srgbClr val="00305E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</a:rPr>
                        <a:t>®</a:t>
                      </a:r>
                      <a:r>
                        <a:rPr kumimoji="0" lang="de-DE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305E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</a:rPr>
                        <a:t> </a:t>
                      </a:r>
                      <a:endParaRPr kumimoji="0" lang="de-DE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305E"/>
                        </a:solidFill>
                        <a:effectLst/>
                        <a:uLnTx/>
                        <a:uFillTx/>
                        <a:latin typeface="Open Sans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PES Monofilament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Geprüft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501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305E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</a:rPr>
                        <a:t>ISA + Mono 10F</a:t>
                      </a:r>
                      <a:endParaRPr kumimoji="0" lang="de-DE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305E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305E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</a:rPr>
                        <a:t>Isaohm</a:t>
                      </a:r>
                      <a:r>
                        <a:rPr kumimoji="0" lang="de-DE" sz="1200" b="0" i="0" u="none" strike="noStrike" kern="1200" cap="none" spc="0" normalizeH="0" baseline="30000" noProof="0">
                          <a:ln>
                            <a:noFill/>
                          </a:ln>
                          <a:solidFill>
                            <a:srgbClr val="00305E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</a:rPr>
                        <a:t>®</a:t>
                      </a:r>
                      <a:r>
                        <a:rPr kumimoji="0" lang="de-DE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305E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</a:rPr>
                        <a:t> </a:t>
                      </a:r>
                      <a:endParaRPr kumimoji="0" lang="de-DE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305E"/>
                        </a:solidFill>
                        <a:effectLst/>
                        <a:uLnTx/>
                        <a:uFillTx/>
                        <a:latin typeface="Open Sans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PES Monofilament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Geprüft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297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effectLst/>
                        </a:rPr>
                        <a:t>ISA + PES212dtex</a:t>
                      </a:r>
                      <a:r>
                        <a:rPr lang="de-DE" sz="12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de-DE" sz="1200" dirty="0"/>
                        <a:t>3F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305E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</a:rPr>
                        <a:t>Isaohm</a:t>
                      </a:r>
                      <a:r>
                        <a:rPr kumimoji="0" lang="de-DE" sz="1200" b="0" i="0" u="none" strike="noStrike" kern="1200" cap="none" spc="0" normalizeH="0" baseline="30000" noProof="0">
                          <a:ln>
                            <a:noFill/>
                          </a:ln>
                          <a:solidFill>
                            <a:srgbClr val="00305E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</a:rPr>
                        <a:t>®</a:t>
                      </a:r>
                      <a:r>
                        <a:rPr kumimoji="0" lang="de-DE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305E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</a:rPr>
                        <a:t> </a:t>
                      </a:r>
                      <a:endParaRPr kumimoji="0" lang="de-DE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305E"/>
                        </a:solidFill>
                        <a:effectLst/>
                        <a:uLnTx/>
                        <a:uFillTx/>
                        <a:latin typeface="Open Sans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effectLst/>
                        </a:rPr>
                        <a:t>PES Multifilament 212dtex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Geprüft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227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effectLst/>
                        </a:rPr>
                        <a:t>ISA + PES212dtex</a:t>
                      </a:r>
                      <a:r>
                        <a:rPr lang="de-DE" sz="12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de-DE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305E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</a:rPr>
                        <a:t>6F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305E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</a:rPr>
                        <a:t>Isaohm</a:t>
                      </a:r>
                      <a:r>
                        <a:rPr kumimoji="0" lang="de-DE" sz="1200" b="0" i="0" u="none" strike="noStrike" kern="1200" cap="none" spc="0" normalizeH="0" baseline="30000" noProof="0">
                          <a:ln>
                            <a:noFill/>
                          </a:ln>
                          <a:solidFill>
                            <a:srgbClr val="00305E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</a:rPr>
                        <a:t>®</a:t>
                      </a:r>
                      <a:r>
                        <a:rPr kumimoji="0" lang="de-DE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305E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</a:rPr>
                        <a:t> </a:t>
                      </a:r>
                      <a:endParaRPr kumimoji="0" lang="de-DE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305E"/>
                        </a:solidFill>
                        <a:effectLst/>
                        <a:uLnTx/>
                        <a:uFillTx/>
                        <a:latin typeface="Open Sans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effectLst/>
                        </a:rPr>
                        <a:t>PES Multifilament 212dtex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Geprüft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251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effectLst/>
                        </a:rPr>
                        <a:t>ISA + PES212dtex</a:t>
                      </a:r>
                      <a:r>
                        <a:rPr lang="de-DE" sz="12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de-DE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305E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</a:rPr>
                        <a:t>10F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305E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</a:rPr>
                        <a:t>Isaohm</a:t>
                      </a:r>
                      <a:r>
                        <a:rPr kumimoji="0" lang="de-DE" sz="12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00305E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</a:rPr>
                        <a:t>®</a:t>
                      </a:r>
                      <a:r>
                        <a:rPr kumimoji="0" lang="de-DE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305E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effectLst/>
                        </a:rPr>
                        <a:t>PES Multifilament 212dtex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Geprüft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0247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effectLst/>
                        </a:rPr>
                        <a:t>ST150 + PES212dtex</a:t>
                      </a:r>
                      <a:r>
                        <a:rPr lang="de-DE" sz="12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de-DE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305E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</a:rPr>
                        <a:t>6F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Silver-tech</a:t>
                      </a:r>
                      <a:r>
                        <a:rPr lang="de-DE" sz="1200" dirty="0"/>
                        <a:t>+</a:t>
                      </a:r>
                      <a:r>
                        <a:rPr kumimoji="0" lang="de-DE" sz="12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00305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®</a:t>
                      </a:r>
                      <a:r>
                        <a:rPr kumimoji="0" lang="de-DE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305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200" dirty="0"/>
                        <a:t> 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effectLst/>
                        </a:rPr>
                        <a:t>PES Multifilament 212dtex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Geprüft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5036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effectLst/>
                        </a:rPr>
                        <a:t>ST150 + PES212dtex</a:t>
                      </a:r>
                      <a:r>
                        <a:rPr lang="de-DE" sz="12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de-DE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305E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</a:rPr>
                        <a:t>10F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Silver-tech</a:t>
                      </a:r>
                      <a:r>
                        <a:rPr lang="de-DE" sz="1200" dirty="0"/>
                        <a:t>+</a:t>
                      </a:r>
                      <a:r>
                        <a:rPr kumimoji="0" lang="de-DE" sz="12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00305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®</a:t>
                      </a:r>
                      <a:r>
                        <a:rPr kumimoji="0" lang="de-DE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305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200" dirty="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effectLst/>
                        </a:rPr>
                        <a:t>PES Multifilament 212dtex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Geprüft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049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effectLst/>
                        </a:rPr>
                        <a:t>ST150 + PES212dtex</a:t>
                      </a:r>
                      <a:r>
                        <a:rPr lang="de-DE" sz="12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de-DE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305E"/>
                          </a:solidFill>
                          <a:effectLst/>
                          <a:uLnTx/>
                          <a:uFillTx/>
                          <a:latin typeface="Open Sans"/>
                          <a:ea typeface="+mn-ea"/>
                          <a:cs typeface="+mn-cs"/>
                        </a:rPr>
                        <a:t>20F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err="1"/>
                        <a:t>Silver-tech</a:t>
                      </a:r>
                      <a:r>
                        <a:rPr lang="de-DE" sz="1200" dirty="0"/>
                        <a:t>+</a:t>
                      </a:r>
                      <a:r>
                        <a:rPr kumimoji="0" lang="de-DE" sz="12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00305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®</a:t>
                      </a:r>
                      <a:r>
                        <a:rPr kumimoji="0" lang="de-DE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305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200" dirty="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>
                          <a:effectLst/>
                        </a:rPr>
                        <a:t>PES Multifilament 212dtex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Geprüft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850013"/>
                  </a:ext>
                </a:extLst>
              </a:tr>
            </a:tbl>
          </a:graphicData>
        </a:graphic>
      </p:graphicFrame>
      <p:pic>
        <p:nvPicPr>
          <p:cNvPr id="1025" name="Picture 1">
            <a:extLst>
              <a:ext uri="{FF2B5EF4-FFF2-40B4-BE49-F238E27FC236}">
                <a16:creationId xmlns:a16="http://schemas.microsoft.com/office/drawing/2014/main" id="{137E93D5-70A5-4C0C-B210-A28DF6ADA0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7" t="36056" b="24132"/>
          <a:stretch/>
        </p:blipFill>
        <p:spPr bwMode="auto">
          <a:xfrm>
            <a:off x="651026" y="2541390"/>
            <a:ext cx="4047900" cy="146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724821D2-82BA-4802-B91C-19F86750958C}"/>
              </a:ext>
            </a:extLst>
          </p:cNvPr>
          <p:cNvGrpSpPr/>
          <p:nvPr/>
        </p:nvGrpSpPr>
        <p:grpSpPr>
          <a:xfrm>
            <a:off x="2820328" y="2446933"/>
            <a:ext cx="1639401" cy="341881"/>
            <a:chOff x="-1100" y="0"/>
            <a:chExt cx="1918800" cy="400050"/>
          </a:xfrm>
        </p:grpSpPr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84D4CEFC-BB6B-4BD4-8B87-8FFF2F468966}"/>
                </a:ext>
              </a:extLst>
            </p:cNvPr>
            <p:cNvCxnSpPr/>
            <p:nvPr/>
          </p:nvCxnSpPr>
          <p:spPr>
            <a:xfrm>
              <a:off x="0" y="400050"/>
              <a:ext cx="1917700" cy="0"/>
            </a:xfrm>
            <a:prstGeom prst="line">
              <a:avLst/>
            </a:prstGeom>
            <a:ln w="38100">
              <a:solidFill>
                <a:schemeClr val="tx1"/>
              </a:solidFill>
              <a:round/>
              <a:headEnd type="diamond"/>
              <a:tailEnd type="diamon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2" name="Textfeld 2">
              <a:extLst>
                <a:ext uri="{FF2B5EF4-FFF2-40B4-BE49-F238E27FC236}">
                  <a16:creationId xmlns:a16="http://schemas.microsoft.com/office/drawing/2014/main" id="{2CC50409-E55D-40A2-BE13-A1D7C1579C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100" y="0"/>
              <a:ext cx="1918800" cy="359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de-DE" sz="2000" b="1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5 mm</a:t>
              </a:r>
              <a:endParaRPr lang="de-DE" sz="1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Rectangle 5">
            <a:extLst>
              <a:ext uri="{FF2B5EF4-FFF2-40B4-BE49-F238E27FC236}">
                <a16:creationId xmlns:a16="http://schemas.microsoft.com/office/drawing/2014/main" id="{C2B568E9-F1BA-4E55-956D-58A6AF2BF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F04AE60A-3429-4C12-9B05-D2674B3F15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AF56BF0-1A1F-4332-9833-EE134F8B8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007" y="3786477"/>
            <a:ext cx="4242279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Flechtkonstruktionen aus </a:t>
            </a:r>
            <a:r>
              <a:rPr kumimoji="0" lang="de-DE" altLang="de-DE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Isaohm</a:t>
            </a:r>
            <a:r>
              <a:rPr kumimoji="0" lang="de-DE" altLang="de-DE" sz="105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®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und PES Monofilament, die obere Variante mit einer Flechtdichte (F) von 10 cm</a:t>
            </a:r>
            <a:r>
              <a:rPr kumimoji="0" lang="de-DE" altLang="de-DE" sz="105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-1</a:t>
            </a:r>
            <a:r>
              <a:rPr kumimoji="0" lang="de-DE" altLang="de-DE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und die untere Variante mit 3 cm</a:t>
            </a:r>
            <a:r>
              <a:rPr kumimoji="0" lang="de-DE" altLang="de-DE" sz="105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-1</a:t>
            </a:r>
            <a:endParaRPr kumimoji="0" lang="de-DE" altLang="de-DE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Inhaltsplatzhalter 4">
            <a:extLst>
              <a:ext uri="{FF2B5EF4-FFF2-40B4-BE49-F238E27FC236}">
                <a16:creationId xmlns:a16="http://schemas.microsoft.com/office/drawing/2014/main" id="{C168A1FB-CF3D-4960-8457-5E4FB89F775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2300" y="1570865"/>
            <a:ext cx="4047900" cy="1042981"/>
          </a:xfrm>
        </p:spPr>
        <p:txBody>
          <a:bodyPr/>
          <a:lstStyle/>
          <a:p>
            <a:r>
              <a:rPr lang="de-DE" b="1" dirty="0"/>
              <a:t>Flechtkonstruktion: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Geflecht mit 6 Klöppeln, hiervon 2 Klöppel mit Sensormaterial, gegenläufig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de-DE" b="1" dirty="0"/>
          </a:p>
          <a:p>
            <a:pPr marL="681692" lvl="1" indent="-285750">
              <a:buFont typeface="Arial" panose="020B0604020202020204" pitchFamily="34" charset="0"/>
              <a:buChar char="•"/>
            </a:pP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AA00192-5538-42DA-A278-35A02DD9EEB8}"/>
              </a:ext>
            </a:extLst>
          </p:cNvPr>
          <p:cNvSpPr/>
          <p:nvPr/>
        </p:nvSpPr>
        <p:spPr>
          <a:xfrm>
            <a:off x="435342" y="4535797"/>
            <a:ext cx="442181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sz="1600" dirty="0">
                <a:sym typeface="Wingdings" panose="05000000000000000000" pitchFamily="2" charset="2"/>
              </a:rPr>
              <a:t>Elektromechanische Charakterisierungen zeigen, dass keine Rückstellung der </a:t>
            </a:r>
            <a:r>
              <a:rPr lang="de-DE" sz="1600" dirty="0" err="1">
                <a:sym typeface="Wingdings" panose="05000000000000000000" pitchFamily="2" charset="2"/>
              </a:rPr>
              <a:t>Geflechtstruktur</a:t>
            </a:r>
            <a:r>
              <a:rPr lang="de-DE" sz="1600" dirty="0">
                <a:sym typeface="Wingdings" panose="05000000000000000000" pitchFamily="2" charset="2"/>
              </a:rPr>
              <a:t> vorliegt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sz="1600" dirty="0">
                <a:sym typeface="Wingdings" panose="05000000000000000000" pitchFamily="2" charset="2"/>
              </a:rPr>
              <a:t>Geflechte nicht weiterverfolgt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sz="1600" dirty="0">
                <a:sym typeface="Wingdings" panose="05000000000000000000" pitchFamily="2" charset="2"/>
              </a:rPr>
              <a:t>Vorzugslösung: </a:t>
            </a:r>
            <a:r>
              <a:rPr lang="de-DE" sz="1600" dirty="0" err="1">
                <a:sym typeface="Wingdings" panose="05000000000000000000" pitchFamily="2" charset="2"/>
              </a:rPr>
              <a:t>Isaohm</a:t>
            </a:r>
            <a:r>
              <a:rPr lang="de-DE" sz="1600" dirty="0">
                <a:sym typeface="Wingdings" panose="05000000000000000000" pitchFamily="2" charset="2"/>
              </a:rPr>
              <a:t>, 1 % elastisch ausreichend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49462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TUD_Praesentationsvorlagen16zu9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57C8D47D-C401-4EE1-BDE7-44A31DD9F0E9}" vid="{32192CAF-097F-4FAF-B79D-D16E995EDBE8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1464</Words>
  <Application>Microsoft Office PowerPoint</Application>
  <PresentationFormat>Breitbild</PresentationFormat>
  <Paragraphs>401</Paragraphs>
  <Slides>15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4" baseType="lpstr">
      <vt:lpstr>Open Sans</vt:lpstr>
      <vt:lpstr>Calibri</vt:lpstr>
      <vt:lpstr>Verdana</vt:lpstr>
      <vt:lpstr>Arial</vt:lpstr>
      <vt:lpstr>Times New Roman</vt:lpstr>
      <vt:lpstr>Wingdings</vt:lpstr>
      <vt:lpstr>Symbol</vt:lpstr>
      <vt:lpstr>SimSun</vt:lpstr>
      <vt:lpstr>TUD_Praesentationsvorlagen16zu9</vt:lpstr>
      <vt:lpstr>Entwicklung eines fasersensorbasierten ganzheitlichen echtzeitfähigen Textil-Membran-Monitoring-Systems</vt:lpstr>
      <vt:lpstr>PowerPoint-Präsentation</vt:lpstr>
      <vt:lpstr>PowerPoint-Präsentation</vt:lpstr>
      <vt:lpstr>PowerPoint-Präsentation</vt:lpstr>
      <vt:lpstr>2. Zielsetzung des Projekts Konzept und Lösungsweg</vt:lpstr>
      <vt:lpstr>PowerPoint-Präsentation</vt:lpstr>
      <vt:lpstr>4. Ergebnisse Präzisierung der Anforderungen</vt:lpstr>
      <vt:lpstr>4. Ergebnisse Materialauswahl</vt:lpstr>
      <vt:lpstr>4. Ergebnisse Entwicklung fadenförmiger Sensoren</vt:lpstr>
      <vt:lpstr>4. Ergebnisse Layout- und Bindungsentwicklung</vt:lpstr>
      <vt:lpstr>4. Ergebnisse Entwicklung echtzeitfähiger Algorithmen</vt:lpstr>
      <vt:lpstr>4. Ergebnisse Funktionsdemonstrator</vt:lpstr>
      <vt:lpstr>5. Weitere Vorgehensweise </vt:lpstr>
      <vt:lpstr>6. Veröffentlichungen </vt:lpstr>
      <vt:lpstr>Vielen Dank für Ihre Aufmerksamkeit!</vt:lpstr>
    </vt:vector>
  </TitlesOfParts>
  <Company>TUD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Präsentationsvorlagen im CD der TU Dresden</dc:title>
  <dc:creator>Annett Dörfel</dc:creator>
  <cp:lastModifiedBy>Hung Le Xuan</cp:lastModifiedBy>
  <cp:revision>242</cp:revision>
  <dcterms:created xsi:type="dcterms:W3CDTF">2019-02-12T14:41:01Z</dcterms:created>
  <dcterms:modified xsi:type="dcterms:W3CDTF">2024-11-16T16:26:12Z</dcterms:modified>
</cp:coreProperties>
</file>